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4"/>
    <p:sldMasterId id="214748367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Lst>
  <p:sldSz cy="5143500" cx="9144000"/>
  <p:notesSz cx="6858000" cy="9144000"/>
  <p:embeddedFontLst>
    <p:embeddedFont>
      <p:font typeface="Roboto"/>
      <p:regular r:id="rId43"/>
      <p:bold r:id="rId44"/>
      <p:italic r:id="rId45"/>
      <p:boldItalic r:id="rId46"/>
    </p:embeddedFont>
    <p:embeddedFont>
      <p:font typeface="Merriweather"/>
      <p:regular r:id="rId47"/>
      <p:bold r:id="rId48"/>
      <p:italic r:id="rId49"/>
      <p:boldItalic r:id="rId5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font" Target="fonts/Roboto-bold.fntdata"/><Relationship Id="rId43" Type="http://schemas.openxmlformats.org/officeDocument/2006/relationships/font" Target="fonts/Roboto-regular.fntdata"/><Relationship Id="rId46" Type="http://schemas.openxmlformats.org/officeDocument/2006/relationships/font" Target="fonts/Roboto-boldItalic.fntdata"/><Relationship Id="rId45" Type="http://schemas.openxmlformats.org/officeDocument/2006/relationships/font" Target="fonts/Roboto-italic.fntdata"/><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font" Target="fonts/Merriweather-bold.fntdata"/><Relationship Id="rId47" Type="http://schemas.openxmlformats.org/officeDocument/2006/relationships/font" Target="fonts/Merriweather-regular.fntdata"/><Relationship Id="rId49" Type="http://schemas.openxmlformats.org/officeDocument/2006/relationships/font" Target="fonts/Merriweather-italic.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0" Type="http://schemas.openxmlformats.org/officeDocument/2006/relationships/font" Target="fonts/Merriweather-boldItalic.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2b1a6dbcbfd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2b1a6dbcbfd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26a117603ce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26a117603ce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26a117603ce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26a117603ce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26a117603ce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26a117603ce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26a117603ce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26a117603ce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26a117603ce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26a117603ce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26a117603ce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26a117603ce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26a117603ce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26a117603ce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26a117603ce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26a117603ce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26a117603ce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26a117603ce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26a117603ce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26a117603ce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26a117603c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26a117603c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2bcc1f500cb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2bcc1f500cb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2bcc1f500cb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2bcc1f500cb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2bcc1f500cb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2bcc1f500cb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2bcc1f500cb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2bcc1f500cb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2bcc1f500cb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2bcc1f500cb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2bcc1f500cb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2bcc1f500cb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2bcc1f500cb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2bcc1f500cb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2bcc1f500cb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2bcc1f500cb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2bcc1f500cb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2bcc1f500cb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2bcc1f500cb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2bcc1f500cb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26a117603ce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26a117603ce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26a3ba5b0a7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26a3ba5b0a7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g26a3ba5b0a7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0" name="Google Shape;400;g26a3ba5b0a7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26a3ba5b0a7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26a3ba5b0a7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g26a3ba5b0a7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2" name="Google Shape;422;g26a3ba5b0a7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g2bcc1f500cb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3" name="Google Shape;433;g2bcc1f500cb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g2bcc1f500cb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2" name="Google Shape;442;g2bcc1f500cb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g26a3ba5b0a7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1" name="Google Shape;451;g26a3ba5b0a7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26a117603ce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26a117603ce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26a117603ce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26a117603ce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26a117603ce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26a117603ce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26a117603ce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26a117603ce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26a117603ce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26a117603ce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26a117603ce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26a117603ce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54" name="Shape 54"/>
        <p:cNvGrpSpPr/>
        <p:nvPr/>
      </p:nvGrpSpPr>
      <p:grpSpPr>
        <a:xfrm>
          <a:off x="0" y="0"/>
          <a:ext cx="0" cy="0"/>
          <a:chOff x="0" y="0"/>
          <a:chExt cx="0" cy="0"/>
        </a:xfrm>
      </p:grpSpPr>
      <p:sp>
        <p:nvSpPr>
          <p:cNvPr id="55" name="Google Shape;55;p14"/>
          <p:cNvSpPr/>
          <p:nvPr/>
        </p:nvSpPr>
        <p:spPr>
          <a:xfrm>
            <a:off x="-125" y="0"/>
            <a:ext cx="9144250" cy="4398100"/>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56" name="Google Shape;56;p14"/>
          <p:cNvSpPr txBox="1"/>
          <p:nvPr>
            <p:ph type="ctrTitle"/>
          </p:nvPr>
        </p:nvSpPr>
        <p:spPr>
          <a:xfrm>
            <a:off x="311700" y="539725"/>
            <a:ext cx="8520600" cy="1282500"/>
          </a:xfrm>
          <a:prstGeom prst="rect">
            <a:avLst/>
          </a:prstGeom>
        </p:spPr>
        <p:txBody>
          <a:bodyPr anchorCtr="0" anchor="t" bIns="91425" lIns="91425" spcFirstLastPara="1" rIns="91425" wrap="square" tIns="91425">
            <a:normAutofit/>
          </a:bodyPr>
          <a:lstStyle>
            <a:lvl1pPr lvl="0"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57" name="Google Shape;57;p14"/>
          <p:cNvSpPr txBox="1"/>
          <p:nvPr>
            <p:ph idx="1" type="subTitle"/>
          </p:nvPr>
        </p:nvSpPr>
        <p:spPr>
          <a:xfrm>
            <a:off x="311700" y="1878560"/>
            <a:ext cx="4242600" cy="7383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chemeClr val="lt2"/>
              </a:buClr>
              <a:buSzPts val="1600"/>
              <a:buNone/>
              <a:defRPr sz="1600">
                <a:solidFill>
                  <a:schemeClr val="lt2"/>
                </a:solidFill>
              </a:defRPr>
            </a:lvl1pPr>
            <a:lvl2pPr lvl="1" rtl="0">
              <a:lnSpc>
                <a:spcPct val="100000"/>
              </a:lnSpc>
              <a:spcBef>
                <a:spcPts val="0"/>
              </a:spcBef>
              <a:spcAft>
                <a:spcPts val="0"/>
              </a:spcAft>
              <a:buClr>
                <a:schemeClr val="lt2"/>
              </a:buClr>
              <a:buSzPts val="1600"/>
              <a:buNone/>
              <a:defRPr sz="1600">
                <a:solidFill>
                  <a:schemeClr val="lt2"/>
                </a:solidFill>
              </a:defRPr>
            </a:lvl2pPr>
            <a:lvl3pPr lvl="2" rtl="0">
              <a:lnSpc>
                <a:spcPct val="100000"/>
              </a:lnSpc>
              <a:spcBef>
                <a:spcPts val="0"/>
              </a:spcBef>
              <a:spcAft>
                <a:spcPts val="0"/>
              </a:spcAft>
              <a:buClr>
                <a:schemeClr val="lt2"/>
              </a:buClr>
              <a:buSzPts val="1600"/>
              <a:buNone/>
              <a:defRPr sz="1600">
                <a:solidFill>
                  <a:schemeClr val="lt2"/>
                </a:solidFill>
              </a:defRPr>
            </a:lvl3pPr>
            <a:lvl4pPr lvl="3" rtl="0">
              <a:lnSpc>
                <a:spcPct val="100000"/>
              </a:lnSpc>
              <a:spcBef>
                <a:spcPts val="0"/>
              </a:spcBef>
              <a:spcAft>
                <a:spcPts val="0"/>
              </a:spcAft>
              <a:buClr>
                <a:schemeClr val="lt2"/>
              </a:buClr>
              <a:buSzPts val="1600"/>
              <a:buNone/>
              <a:defRPr sz="1600">
                <a:solidFill>
                  <a:schemeClr val="lt2"/>
                </a:solidFill>
              </a:defRPr>
            </a:lvl4pPr>
            <a:lvl5pPr lvl="4" rtl="0">
              <a:lnSpc>
                <a:spcPct val="100000"/>
              </a:lnSpc>
              <a:spcBef>
                <a:spcPts val="0"/>
              </a:spcBef>
              <a:spcAft>
                <a:spcPts val="0"/>
              </a:spcAft>
              <a:buClr>
                <a:schemeClr val="lt2"/>
              </a:buClr>
              <a:buSzPts val="1600"/>
              <a:buNone/>
              <a:defRPr sz="1600">
                <a:solidFill>
                  <a:schemeClr val="lt2"/>
                </a:solidFill>
              </a:defRPr>
            </a:lvl5pPr>
            <a:lvl6pPr lvl="5" rtl="0">
              <a:lnSpc>
                <a:spcPct val="100000"/>
              </a:lnSpc>
              <a:spcBef>
                <a:spcPts val="0"/>
              </a:spcBef>
              <a:spcAft>
                <a:spcPts val="0"/>
              </a:spcAft>
              <a:buClr>
                <a:schemeClr val="lt2"/>
              </a:buClr>
              <a:buSzPts val="1600"/>
              <a:buNone/>
              <a:defRPr sz="1600">
                <a:solidFill>
                  <a:schemeClr val="lt2"/>
                </a:solidFill>
              </a:defRPr>
            </a:lvl6pPr>
            <a:lvl7pPr lvl="6" rtl="0">
              <a:lnSpc>
                <a:spcPct val="100000"/>
              </a:lnSpc>
              <a:spcBef>
                <a:spcPts val="0"/>
              </a:spcBef>
              <a:spcAft>
                <a:spcPts val="0"/>
              </a:spcAft>
              <a:buClr>
                <a:schemeClr val="lt2"/>
              </a:buClr>
              <a:buSzPts val="1600"/>
              <a:buNone/>
              <a:defRPr sz="1600">
                <a:solidFill>
                  <a:schemeClr val="lt2"/>
                </a:solidFill>
              </a:defRPr>
            </a:lvl7pPr>
            <a:lvl8pPr lvl="7" rtl="0">
              <a:lnSpc>
                <a:spcPct val="100000"/>
              </a:lnSpc>
              <a:spcBef>
                <a:spcPts val="0"/>
              </a:spcBef>
              <a:spcAft>
                <a:spcPts val="0"/>
              </a:spcAft>
              <a:buClr>
                <a:schemeClr val="lt2"/>
              </a:buClr>
              <a:buSzPts val="1600"/>
              <a:buNone/>
              <a:defRPr sz="1600">
                <a:solidFill>
                  <a:schemeClr val="lt2"/>
                </a:solidFill>
              </a:defRPr>
            </a:lvl8pPr>
            <a:lvl9pPr lvl="8" rtl="0">
              <a:lnSpc>
                <a:spcPct val="100000"/>
              </a:lnSpc>
              <a:spcBef>
                <a:spcPts val="0"/>
              </a:spcBef>
              <a:spcAft>
                <a:spcPts val="0"/>
              </a:spcAft>
              <a:buClr>
                <a:schemeClr val="lt2"/>
              </a:buClr>
              <a:buSzPts val="1600"/>
              <a:buNone/>
              <a:defRPr sz="1600">
                <a:solidFill>
                  <a:schemeClr val="lt2"/>
                </a:solidFill>
              </a:defRPr>
            </a:lvl9pPr>
          </a:lstStyle>
          <a:p/>
        </p:txBody>
      </p:sp>
      <p:sp>
        <p:nvSpPr>
          <p:cNvPr id="58" name="Google Shape;58;p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3"/>
        </a:solidFill>
      </p:bgPr>
    </p:bg>
    <p:spTree>
      <p:nvGrpSpPr>
        <p:cNvPr id="59" name="Shape 59"/>
        <p:cNvGrpSpPr/>
        <p:nvPr/>
      </p:nvGrpSpPr>
      <p:grpSpPr>
        <a:xfrm>
          <a:off x="0" y="0"/>
          <a:ext cx="0" cy="0"/>
          <a:chOff x="0" y="0"/>
          <a:chExt cx="0" cy="0"/>
        </a:xfrm>
      </p:grpSpPr>
      <p:sp>
        <p:nvSpPr>
          <p:cNvPr id="60" name="Google Shape;60;p15"/>
          <p:cNvSpPr/>
          <p:nvPr/>
        </p:nvSpPr>
        <p:spPr>
          <a:xfrm>
            <a:off x="0" y="48099"/>
            <a:ext cx="9144250" cy="4398100"/>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61" name="Google Shape;61;p15"/>
          <p:cNvSpPr/>
          <p:nvPr/>
        </p:nvSpPr>
        <p:spPr>
          <a:xfrm>
            <a:off x="0" y="0"/>
            <a:ext cx="9144250" cy="4398100"/>
          </a:xfrm>
          <a:custGeom>
            <a:rect b="b" l="l" r="r" t="t"/>
            <a:pathLst>
              <a:path extrusionOk="0" h="175924" w="365770">
                <a:moveTo>
                  <a:pt x="0" y="0"/>
                </a:moveTo>
                <a:lnTo>
                  <a:pt x="365770" y="0"/>
                </a:lnTo>
                <a:lnTo>
                  <a:pt x="365760" y="70914"/>
                </a:lnTo>
                <a:lnTo>
                  <a:pt x="0" y="175924"/>
                </a:lnTo>
                <a:close/>
              </a:path>
            </a:pathLst>
          </a:custGeom>
          <a:solidFill>
            <a:schemeClr val="accent3"/>
          </a:solidFill>
          <a:ln>
            <a:noFill/>
          </a:ln>
        </p:spPr>
      </p:sp>
      <p:sp>
        <p:nvSpPr>
          <p:cNvPr id="62" name="Google Shape;62;p15"/>
          <p:cNvSpPr txBox="1"/>
          <p:nvPr>
            <p:ph type="title"/>
          </p:nvPr>
        </p:nvSpPr>
        <p:spPr>
          <a:xfrm>
            <a:off x="311700" y="539725"/>
            <a:ext cx="8520600" cy="1282500"/>
          </a:xfrm>
          <a:prstGeom prst="rect">
            <a:avLst/>
          </a:prstGeom>
        </p:spPr>
        <p:txBody>
          <a:bodyPr anchorCtr="0" anchor="t" bIns="91425" lIns="91425" spcFirstLastPara="1" rIns="91425" wrap="square" tIns="91425">
            <a:normAutofit/>
          </a:bodyPr>
          <a:lstStyle>
            <a:lvl1pPr lvl="0"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63" name="Google Shape;63;p1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solidFill>
                  <a:schemeClr val="accent1"/>
                </a:solidFill>
              </a:defRPr>
            </a:lvl1pPr>
            <a:lvl2pPr lvl="1" rtl="0">
              <a:buNone/>
              <a:defRPr>
                <a:solidFill>
                  <a:schemeClr val="accent1"/>
                </a:solidFill>
              </a:defRPr>
            </a:lvl2pPr>
            <a:lvl3pPr lvl="2" rtl="0">
              <a:buNone/>
              <a:defRPr>
                <a:solidFill>
                  <a:schemeClr val="accent1"/>
                </a:solidFill>
              </a:defRPr>
            </a:lvl3pPr>
            <a:lvl4pPr lvl="3" rtl="0">
              <a:buNone/>
              <a:defRPr>
                <a:solidFill>
                  <a:schemeClr val="accent1"/>
                </a:solidFill>
              </a:defRPr>
            </a:lvl4pPr>
            <a:lvl5pPr lvl="4" rtl="0">
              <a:buNone/>
              <a:defRPr>
                <a:solidFill>
                  <a:schemeClr val="accent1"/>
                </a:solidFill>
              </a:defRPr>
            </a:lvl5pPr>
            <a:lvl6pPr lvl="5" rtl="0">
              <a:buNone/>
              <a:defRPr>
                <a:solidFill>
                  <a:schemeClr val="accent1"/>
                </a:solidFill>
              </a:defRPr>
            </a:lvl6pPr>
            <a:lvl7pPr lvl="6" rtl="0">
              <a:buNone/>
              <a:defRPr>
                <a:solidFill>
                  <a:schemeClr val="accent1"/>
                </a:solidFill>
              </a:defRPr>
            </a:lvl7pPr>
            <a:lvl8pPr lvl="7" rtl="0">
              <a:buNone/>
              <a:defRPr>
                <a:solidFill>
                  <a:schemeClr val="accent1"/>
                </a:solidFill>
              </a:defRPr>
            </a:lvl8pPr>
            <a:lvl9pPr lvl="8" rtl="0">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4" name="Shape 64"/>
        <p:cNvGrpSpPr/>
        <p:nvPr/>
      </p:nvGrpSpPr>
      <p:grpSpPr>
        <a:xfrm>
          <a:off x="0" y="0"/>
          <a:ext cx="0" cy="0"/>
          <a:chOff x="0" y="0"/>
          <a:chExt cx="0" cy="0"/>
        </a:xfrm>
      </p:grpSpPr>
      <p:sp>
        <p:nvSpPr>
          <p:cNvPr id="65" name="Google Shape;65;p16"/>
          <p:cNvSpPr/>
          <p:nvPr/>
        </p:nvSpPr>
        <p:spPr>
          <a:xfrm>
            <a:off x="0" y="0"/>
            <a:ext cx="4314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16"/>
          <p:cNvSpPr/>
          <p:nvPr/>
        </p:nvSpPr>
        <p:spPr>
          <a:xfrm>
            <a:off x="0" y="44125"/>
            <a:ext cx="4313625" cy="4399375"/>
          </a:xfrm>
          <a:custGeom>
            <a:rect b="b" l="l" r="r" t="t"/>
            <a:pathLst>
              <a:path extrusionOk="0" h="175975" w="172545">
                <a:moveTo>
                  <a:pt x="0" y="157"/>
                </a:moveTo>
                <a:lnTo>
                  <a:pt x="172419" y="0"/>
                </a:lnTo>
                <a:lnTo>
                  <a:pt x="172545" y="126541"/>
                </a:lnTo>
                <a:lnTo>
                  <a:pt x="0" y="175975"/>
                </a:lnTo>
                <a:close/>
              </a:path>
            </a:pathLst>
          </a:custGeom>
          <a:solidFill>
            <a:schemeClr val="accent2"/>
          </a:solidFill>
          <a:ln>
            <a:noFill/>
          </a:ln>
        </p:spPr>
      </p:sp>
      <p:sp>
        <p:nvSpPr>
          <p:cNvPr id="67" name="Google Shape;67;p16"/>
          <p:cNvSpPr/>
          <p:nvPr/>
        </p:nvSpPr>
        <p:spPr>
          <a:xfrm>
            <a:off x="-125" y="0"/>
            <a:ext cx="4316900" cy="4395600"/>
          </a:xfrm>
          <a:custGeom>
            <a:rect b="b" l="l" r="r" t="t"/>
            <a:pathLst>
              <a:path extrusionOk="0" h="175824" w="172676">
                <a:moveTo>
                  <a:pt x="0" y="6"/>
                </a:moveTo>
                <a:lnTo>
                  <a:pt x="172676" y="0"/>
                </a:lnTo>
                <a:lnTo>
                  <a:pt x="172562" y="126442"/>
                </a:lnTo>
                <a:lnTo>
                  <a:pt x="0" y="175824"/>
                </a:lnTo>
                <a:close/>
              </a:path>
            </a:pathLst>
          </a:custGeom>
          <a:solidFill>
            <a:schemeClr val="dk1"/>
          </a:solidFill>
          <a:ln>
            <a:noFill/>
          </a:ln>
        </p:spPr>
      </p:sp>
      <p:sp>
        <p:nvSpPr>
          <p:cNvPr id="68" name="Google Shape;68;p16"/>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2800"/>
              <a:buNone/>
              <a:defRPr>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69" name="Google Shape;69;p16"/>
          <p:cNvSpPr txBox="1"/>
          <p:nvPr>
            <p:ph idx="1" type="body"/>
          </p:nvPr>
        </p:nvSpPr>
        <p:spPr>
          <a:xfrm>
            <a:off x="4644675" y="500925"/>
            <a:ext cx="4166400" cy="40986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70" name="Google Shape;70;p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1" name="Shape 71"/>
        <p:cNvGrpSpPr/>
        <p:nvPr/>
      </p:nvGrpSpPr>
      <p:grpSpPr>
        <a:xfrm>
          <a:off x="0" y="0"/>
          <a:ext cx="0" cy="0"/>
          <a:chOff x="0" y="0"/>
          <a:chExt cx="0" cy="0"/>
        </a:xfrm>
      </p:grpSpPr>
      <p:sp>
        <p:nvSpPr>
          <p:cNvPr id="72" name="Google Shape;72;p17"/>
          <p:cNvSpPr/>
          <p:nvPr/>
        </p:nvSpPr>
        <p:spPr>
          <a:xfrm>
            <a:off x="0" y="0"/>
            <a:ext cx="9144000" cy="127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7"/>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2800"/>
              <a:buNone/>
              <a:defRPr>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74" name="Google Shape;74;p17"/>
          <p:cNvSpPr txBox="1"/>
          <p:nvPr>
            <p:ph idx="1" type="body"/>
          </p:nvPr>
        </p:nvSpPr>
        <p:spPr>
          <a:xfrm>
            <a:off x="311700" y="1505700"/>
            <a:ext cx="3999900" cy="30762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75" name="Google Shape;75;p17"/>
          <p:cNvSpPr txBox="1"/>
          <p:nvPr>
            <p:ph idx="2" type="body"/>
          </p:nvPr>
        </p:nvSpPr>
        <p:spPr>
          <a:xfrm>
            <a:off x="4832400" y="1505700"/>
            <a:ext cx="3999900" cy="30762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76" name="Google Shape;76;p1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7" name="Shape 77"/>
        <p:cNvGrpSpPr/>
        <p:nvPr/>
      </p:nvGrpSpPr>
      <p:grpSpPr>
        <a:xfrm>
          <a:off x="0" y="0"/>
          <a:ext cx="0" cy="0"/>
          <a:chOff x="0" y="0"/>
          <a:chExt cx="0" cy="0"/>
        </a:xfrm>
      </p:grpSpPr>
      <p:sp>
        <p:nvSpPr>
          <p:cNvPr id="78" name="Google Shape;78;p18"/>
          <p:cNvSpPr/>
          <p:nvPr/>
        </p:nvSpPr>
        <p:spPr>
          <a:xfrm>
            <a:off x="0" y="0"/>
            <a:ext cx="9144000" cy="127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18"/>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2800"/>
              <a:buNone/>
              <a:defRPr>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80" name="Google Shape;80;p1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81" name="Shape 81"/>
        <p:cNvGrpSpPr/>
        <p:nvPr/>
      </p:nvGrpSpPr>
      <p:grpSpPr>
        <a:xfrm>
          <a:off x="0" y="0"/>
          <a:ext cx="0" cy="0"/>
          <a:chOff x="0" y="0"/>
          <a:chExt cx="0" cy="0"/>
        </a:xfrm>
      </p:grpSpPr>
      <p:sp>
        <p:nvSpPr>
          <p:cNvPr id="82" name="Google Shape;82;p19"/>
          <p:cNvSpPr/>
          <p:nvPr/>
        </p:nvSpPr>
        <p:spPr>
          <a:xfrm>
            <a:off x="0" y="0"/>
            <a:ext cx="37644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19"/>
          <p:cNvSpPr txBox="1"/>
          <p:nvPr>
            <p:ph type="title"/>
          </p:nvPr>
        </p:nvSpPr>
        <p:spPr>
          <a:xfrm>
            <a:off x="311725" y="500925"/>
            <a:ext cx="3127500" cy="18291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2800"/>
              <a:buNone/>
              <a:defRPr>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84" name="Google Shape;84;p19"/>
          <p:cNvSpPr txBox="1"/>
          <p:nvPr>
            <p:ph idx="1" type="body"/>
          </p:nvPr>
        </p:nvSpPr>
        <p:spPr>
          <a:xfrm>
            <a:off x="311700" y="2390650"/>
            <a:ext cx="3127500" cy="22980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Clr>
                <a:schemeClr val="accent2"/>
              </a:buClr>
              <a:buSzPts val="1300"/>
              <a:buChar char="●"/>
              <a:defRPr>
                <a:solidFill>
                  <a:schemeClr val="accent2"/>
                </a:solidFill>
              </a:defRPr>
            </a:lvl1pPr>
            <a:lvl2pPr indent="-298450" lvl="1" marL="914400" rtl="0">
              <a:spcBef>
                <a:spcPts val="0"/>
              </a:spcBef>
              <a:spcAft>
                <a:spcPts val="0"/>
              </a:spcAft>
              <a:buClr>
                <a:schemeClr val="accent2"/>
              </a:buClr>
              <a:buSzPts val="1100"/>
              <a:buChar char="○"/>
              <a:defRPr>
                <a:solidFill>
                  <a:schemeClr val="accent2"/>
                </a:solidFill>
              </a:defRPr>
            </a:lvl2pPr>
            <a:lvl3pPr indent="-298450" lvl="2" marL="1371600" rtl="0">
              <a:spcBef>
                <a:spcPts val="0"/>
              </a:spcBef>
              <a:spcAft>
                <a:spcPts val="0"/>
              </a:spcAft>
              <a:buClr>
                <a:schemeClr val="accent2"/>
              </a:buClr>
              <a:buSzPts val="1100"/>
              <a:buChar char="■"/>
              <a:defRPr>
                <a:solidFill>
                  <a:schemeClr val="accent2"/>
                </a:solidFill>
              </a:defRPr>
            </a:lvl3pPr>
            <a:lvl4pPr indent="-298450" lvl="3" marL="1828800" rtl="0">
              <a:spcBef>
                <a:spcPts val="0"/>
              </a:spcBef>
              <a:spcAft>
                <a:spcPts val="0"/>
              </a:spcAft>
              <a:buClr>
                <a:schemeClr val="accent2"/>
              </a:buClr>
              <a:buSzPts val="1100"/>
              <a:buChar char="●"/>
              <a:defRPr>
                <a:solidFill>
                  <a:schemeClr val="accent2"/>
                </a:solidFill>
              </a:defRPr>
            </a:lvl4pPr>
            <a:lvl5pPr indent="-298450" lvl="4" marL="2286000" rtl="0">
              <a:spcBef>
                <a:spcPts val="0"/>
              </a:spcBef>
              <a:spcAft>
                <a:spcPts val="0"/>
              </a:spcAft>
              <a:buClr>
                <a:schemeClr val="accent2"/>
              </a:buClr>
              <a:buSzPts val="1100"/>
              <a:buChar char="○"/>
              <a:defRPr>
                <a:solidFill>
                  <a:schemeClr val="accent2"/>
                </a:solidFill>
              </a:defRPr>
            </a:lvl5pPr>
            <a:lvl6pPr indent="-298450" lvl="5" marL="2743200" rtl="0">
              <a:spcBef>
                <a:spcPts val="0"/>
              </a:spcBef>
              <a:spcAft>
                <a:spcPts val="0"/>
              </a:spcAft>
              <a:buClr>
                <a:schemeClr val="accent2"/>
              </a:buClr>
              <a:buSzPts val="1100"/>
              <a:buChar char="■"/>
              <a:defRPr>
                <a:solidFill>
                  <a:schemeClr val="accent2"/>
                </a:solidFill>
              </a:defRPr>
            </a:lvl6pPr>
            <a:lvl7pPr indent="-298450" lvl="6" marL="3200400" rtl="0">
              <a:spcBef>
                <a:spcPts val="0"/>
              </a:spcBef>
              <a:spcAft>
                <a:spcPts val="0"/>
              </a:spcAft>
              <a:buClr>
                <a:schemeClr val="accent2"/>
              </a:buClr>
              <a:buSzPts val="1100"/>
              <a:buChar char="●"/>
              <a:defRPr>
                <a:solidFill>
                  <a:schemeClr val="accent2"/>
                </a:solidFill>
              </a:defRPr>
            </a:lvl7pPr>
            <a:lvl8pPr indent="-298450" lvl="7" marL="3657600" rtl="0">
              <a:spcBef>
                <a:spcPts val="0"/>
              </a:spcBef>
              <a:spcAft>
                <a:spcPts val="0"/>
              </a:spcAft>
              <a:buClr>
                <a:schemeClr val="accent2"/>
              </a:buClr>
              <a:buSzPts val="1100"/>
              <a:buChar char="○"/>
              <a:defRPr>
                <a:solidFill>
                  <a:schemeClr val="accent2"/>
                </a:solidFill>
              </a:defRPr>
            </a:lvl8pPr>
            <a:lvl9pPr indent="-298450" lvl="8" marL="4114800" rtl="0">
              <a:spcBef>
                <a:spcPts val="0"/>
              </a:spcBef>
              <a:spcAft>
                <a:spcPts val="0"/>
              </a:spcAft>
              <a:buClr>
                <a:schemeClr val="accent2"/>
              </a:buClr>
              <a:buSzPts val="1100"/>
              <a:buChar char="■"/>
              <a:defRPr>
                <a:solidFill>
                  <a:schemeClr val="accent2"/>
                </a:solidFill>
              </a:defRPr>
            </a:lvl9pPr>
          </a:lstStyle>
          <a:p/>
        </p:txBody>
      </p:sp>
      <p:sp>
        <p:nvSpPr>
          <p:cNvPr id="85" name="Google Shape;85;p1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86" name="Shape 86"/>
        <p:cNvGrpSpPr/>
        <p:nvPr/>
      </p:nvGrpSpPr>
      <p:grpSpPr>
        <a:xfrm>
          <a:off x="0" y="0"/>
          <a:ext cx="0" cy="0"/>
          <a:chOff x="0" y="0"/>
          <a:chExt cx="0" cy="0"/>
        </a:xfrm>
      </p:grpSpPr>
      <p:sp>
        <p:nvSpPr>
          <p:cNvPr id="87" name="Google Shape;87;p20"/>
          <p:cNvSpPr txBox="1"/>
          <p:nvPr>
            <p:ph type="title"/>
          </p:nvPr>
        </p:nvSpPr>
        <p:spPr>
          <a:xfrm>
            <a:off x="311675" y="798600"/>
            <a:ext cx="6247800" cy="3546300"/>
          </a:xfrm>
          <a:prstGeom prst="rect">
            <a:avLst/>
          </a:prstGeom>
        </p:spPr>
        <p:txBody>
          <a:bodyPr anchorCtr="0" anchor="ctr" bIns="91425" lIns="91425" spcFirstLastPara="1" rIns="91425" wrap="square" tIns="91425">
            <a:normAutofit/>
          </a:bodyPr>
          <a:lstStyle>
            <a:lvl1pPr lvl="0"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88" name="Google Shape;88;p2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solidFill>
                  <a:schemeClr val="accent1"/>
                </a:solidFill>
              </a:defRPr>
            </a:lvl1pPr>
            <a:lvl2pPr lvl="1" rtl="0">
              <a:buNone/>
              <a:defRPr>
                <a:solidFill>
                  <a:schemeClr val="accent1"/>
                </a:solidFill>
              </a:defRPr>
            </a:lvl2pPr>
            <a:lvl3pPr lvl="2" rtl="0">
              <a:buNone/>
              <a:defRPr>
                <a:solidFill>
                  <a:schemeClr val="accent1"/>
                </a:solidFill>
              </a:defRPr>
            </a:lvl3pPr>
            <a:lvl4pPr lvl="3" rtl="0">
              <a:buNone/>
              <a:defRPr>
                <a:solidFill>
                  <a:schemeClr val="accent1"/>
                </a:solidFill>
              </a:defRPr>
            </a:lvl4pPr>
            <a:lvl5pPr lvl="4" rtl="0">
              <a:buNone/>
              <a:defRPr>
                <a:solidFill>
                  <a:schemeClr val="accent1"/>
                </a:solidFill>
              </a:defRPr>
            </a:lvl5pPr>
            <a:lvl6pPr lvl="5" rtl="0">
              <a:buNone/>
              <a:defRPr>
                <a:solidFill>
                  <a:schemeClr val="accent1"/>
                </a:solidFill>
              </a:defRPr>
            </a:lvl6pPr>
            <a:lvl7pPr lvl="6" rtl="0">
              <a:buNone/>
              <a:defRPr>
                <a:solidFill>
                  <a:schemeClr val="accent1"/>
                </a:solidFill>
              </a:defRPr>
            </a:lvl7pPr>
            <a:lvl8pPr lvl="7" rtl="0">
              <a:buNone/>
              <a:defRPr>
                <a:solidFill>
                  <a:schemeClr val="accent1"/>
                </a:solidFill>
              </a:defRPr>
            </a:lvl8pPr>
            <a:lvl9pPr lvl="8" rtl="0">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9" name="Shape 89"/>
        <p:cNvGrpSpPr/>
        <p:nvPr/>
      </p:nvGrpSpPr>
      <p:grpSpPr>
        <a:xfrm>
          <a:off x="0" y="0"/>
          <a:ext cx="0" cy="0"/>
          <a:chOff x="0" y="0"/>
          <a:chExt cx="0" cy="0"/>
        </a:xfrm>
      </p:grpSpPr>
      <p:sp>
        <p:nvSpPr>
          <p:cNvPr id="90" name="Google Shape;90;p21"/>
          <p:cNvSpPr/>
          <p:nvPr/>
        </p:nvSpPr>
        <p:spPr>
          <a:xfrm>
            <a:off x="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21"/>
          <p:cNvSpPr txBox="1"/>
          <p:nvPr>
            <p:ph type="title"/>
          </p:nvPr>
        </p:nvSpPr>
        <p:spPr>
          <a:xfrm>
            <a:off x="311300" y="500925"/>
            <a:ext cx="3704400" cy="20496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2800"/>
              <a:buNone/>
              <a:defRPr>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92" name="Google Shape;92;p21"/>
          <p:cNvSpPr txBox="1"/>
          <p:nvPr>
            <p:ph idx="1" type="subTitle"/>
          </p:nvPr>
        </p:nvSpPr>
        <p:spPr>
          <a:xfrm>
            <a:off x="304800" y="2626725"/>
            <a:ext cx="3704400" cy="9267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chemeClr val="accent2"/>
              </a:buClr>
              <a:buSzPts val="1600"/>
              <a:buNone/>
              <a:defRPr sz="1600">
                <a:solidFill>
                  <a:schemeClr val="accent2"/>
                </a:solidFill>
              </a:defRPr>
            </a:lvl1pPr>
            <a:lvl2pPr lvl="1" rtl="0">
              <a:lnSpc>
                <a:spcPct val="100000"/>
              </a:lnSpc>
              <a:spcBef>
                <a:spcPts val="0"/>
              </a:spcBef>
              <a:spcAft>
                <a:spcPts val="0"/>
              </a:spcAft>
              <a:buClr>
                <a:schemeClr val="accent2"/>
              </a:buClr>
              <a:buSzPts val="1600"/>
              <a:buNone/>
              <a:defRPr sz="1600">
                <a:solidFill>
                  <a:schemeClr val="accent2"/>
                </a:solidFill>
              </a:defRPr>
            </a:lvl2pPr>
            <a:lvl3pPr lvl="2" rtl="0">
              <a:lnSpc>
                <a:spcPct val="100000"/>
              </a:lnSpc>
              <a:spcBef>
                <a:spcPts val="0"/>
              </a:spcBef>
              <a:spcAft>
                <a:spcPts val="0"/>
              </a:spcAft>
              <a:buClr>
                <a:schemeClr val="accent2"/>
              </a:buClr>
              <a:buSzPts val="1600"/>
              <a:buNone/>
              <a:defRPr sz="1600">
                <a:solidFill>
                  <a:schemeClr val="accent2"/>
                </a:solidFill>
              </a:defRPr>
            </a:lvl3pPr>
            <a:lvl4pPr lvl="3" rtl="0">
              <a:lnSpc>
                <a:spcPct val="100000"/>
              </a:lnSpc>
              <a:spcBef>
                <a:spcPts val="0"/>
              </a:spcBef>
              <a:spcAft>
                <a:spcPts val="0"/>
              </a:spcAft>
              <a:buClr>
                <a:schemeClr val="accent2"/>
              </a:buClr>
              <a:buSzPts val="1600"/>
              <a:buNone/>
              <a:defRPr sz="1600">
                <a:solidFill>
                  <a:schemeClr val="accent2"/>
                </a:solidFill>
              </a:defRPr>
            </a:lvl4pPr>
            <a:lvl5pPr lvl="4" rtl="0">
              <a:lnSpc>
                <a:spcPct val="100000"/>
              </a:lnSpc>
              <a:spcBef>
                <a:spcPts val="0"/>
              </a:spcBef>
              <a:spcAft>
                <a:spcPts val="0"/>
              </a:spcAft>
              <a:buClr>
                <a:schemeClr val="accent2"/>
              </a:buClr>
              <a:buSzPts val="1600"/>
              <a:buNone/>
              <a:defRPr sz="1600">
                <a:solidFill>
                  <a:schemeClr val="accent2"/>
                </a:solidFill>
              </a:defRPr>
            </a:lvl5pPr>
            <a:lvl6pPr lvl="5" rtl="0">
              <a:lnSpc>
                <a:spcPct val="100000"/>
              </a:lnSpc>
              <a:spcBef>
                <a:spcPts val="0"/>
              </a:spcBef>
              <a:spcAft>
                <a:spcPts val="0"/>
              </a:spcAft>
              <a:buClr>
                <a:schemeClr val="accent2"/>
              </a:buClr>
              <a:buSzPts val="1600"/>
              <a:buNone/>
              <a:defRPr sz="1600">
                <a:solidFill>
                  <a:schemeClr val="accent2"/>
                </a:solidFill>
              </a:defRPr>
            </a:lvl6pPr>
            <a:lvl7pPr lvl="6" rtl="0">
              <a:lnSpc>
                <a:spcPct val="100000"/>
              </a:lnSpc>
              <a:spcBef>
                <a:spcPts val="0"/>
              </a:spcBef>
              <a:spcAft>
                <a:spcPts val="0"/>
              </a:spcAft>
              <a:buClr>
                <a:schemeClr val="accent2"/>
              </a:buClr>
              <a:buSzPts val="1600"/>
              <a:buNone/>
              <a:defRPr sz="1600">
                <a:solidFill>
                  <a:schemeClr val="accent2"/>
                </a:solidFill>
              </a:defRPr>
            </a:lvl7pPr>
            <a:lvl8pPr lvl="7" rtl="0">
              <a:lnSpc>
                <a:spcPct val="100000"/>
              </a:lnSpc>
              <a:spcBef>
                <a:spcPts val="0"/>
              </a:spcBef>
              <a:spcAft>
                <a:spcPts val="0"/>
              </a:spcAft>
              <a:buClr>
                <a:schemeClr val="accent2"/>
              </a:buClr>
              <a:buSzPts val="1600"/>
              <a:buNone/>
              <a:defRPr sz="1600">
                <a:solidFill>
                  <a:schemeClr val="accent2"/>
                </a:solidFill>
              </a:defRPr>
            </a:lvl8pPr>
            <a:lvl9pPr lvl="8" rtl="0">
              <a:lnSpc>
                <a:spcPct val="100000"/>
              </a:lnSpc>
              <a:spcBef>
                <a:spcPts val="0"/>
              </a:spcBef>
              <a:spcAft>
                <a:spcPts val="0"/>
              </a:spcAft>
              <a:buClr>
                <a:schemeClr val="accent2"/>
              </a:buClr>
              <a:buSzPts val="1600"/>
              <a:buNone/>
              <a:defRPr sz="1600">
                <a:solidFill>
                  <a:schemeClr val="accent2"/>
                </a:solidFill>
              </a:defRPr>
            </a:lvl9pPr>
          </a:lstStyle>
          <a:p/>
        </p:txBody>
      </p:sp>
      <p:sp>
        <p:nvSpPr>
          <p:cNvPr id="93" name="Google Shape;93;p21"/>
          <p:cNvSpPr txBox="1"/>
          <p:nvPr>
            <p:ph idx="2" type="body"/>
          </p:nvPr>
        </p:nvSpPr>
        <p:spPr>
          <a:xfrm>
            <a:off x="4879025" y="500925"/>
            <a:ext cx="3954000" cy="41115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94" name="Google Shape;94;p2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5" name="Shape 95"/>
        <p:cNvGrpSpPr/>
        <p:nvPr/>
      </p:nvGrpSpPr>
      <p:grpSpPr>
        <a:xfrm>
          <a:off x="0" y="0"/>
          <a:ext cx="0" cy="0"/>
          <a:chOff x="0" y="0"/>
          <a:chExt cx="0" cy="0"/>
        </a:xfrm>
      </p:grpSpPr>
      <p:sp>
        <p:nvSpPr>
          <p:cNvPr id="96" name="Google Shape;96;p22"/>
          <p:cNvSpPr/>
          <p:nvPr/>
        </p:nvSpPr>
        <p:spPr>
          <a:xfrm>
            <a:off x="0" y="4369000"/>
            <a:ext cx="9144000" cy="774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22"/>
          <p:cNvSpPr txBox="1"/>
          <p:nvPr>
            <p:ph idx="1" type="body"/>
          </p:nvPr>
        </p:nvSpPr>
        <p:spPr>
          <a:xfrm>
            <a:off x="311700" y="4521400"/>
            <a:ext cx="7979400" cy="4605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Clr>
                <a:schemeClr val="lt1"/>
              </a:buClr>
              <a:buSzPts val="1300"/>
              <a:buFont typeface="Merriweather"/>
              <a:buNone/>
              <a:defRPr>
                <a:solidFill>
                  <a:schemeClr val="lt1"/>
                </a:solidFill>
                <a:latin typeface="Merriweather"/>
                <a:ea typeface="Merriweather"/>
                <a:cs typeface="Merriweather"/>
                <a:sym typeface="Merriweather"/>
              </a:defRPr>
            </a:lvl1pPr>
          </a:lstStyle>
          <a:p/>
        </p:txBody>
      </p:sp>
      <p:sp>
        <p:nvSpPr>
          <p:cNvPr id="98" name="Google Shape;98;p2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99" name="Shape 99"/>
        <p:cNvGrpSpPr/>
        <p:nvPr/>
      </p:nvGrpSpPr>
      <p:grpSpPr>
        <a:xfrm>
          <a:off x="0" y="0"/>
          <a:ext cx="0" cy="0"/>
          <a:chOff x="0" y="0"/>
          <a:chExt cx="0" cy="0"/>
        </a:xfrm>
      </p:grpSpPr>
      <p:sp>
        <p:nvSpPr>
          <p:cNvPr id="100" name="Google Shape;100;p23"/>
          <p:cNvSpPr txBox="1"/>
          <p:nvPr>
            <p:ph hasCustomPrompt="1" type="title"/>
          </p:nvPr>
        </p:nvSpPr>
        <p:spPr>
          <a:xfrm>
            <a:off x="311750" y="831175"/>
            <a:ext cx="5334900" cy="1244700"/>
          </a:xfrm>
          <a:prstGeom prst="rect">
            <a:avLst/>
          </a:prstGeom>
        </p:spPr>
        <p:txBody>
          <a:bodyPr anchorCtr="0" anchor="b" bIns="91425" lIns="91425" spcFirstLastPara="1" rIns="91425" wrap="square" tIns="91425">
            <a:normAutofit/>
          </a:bodyPr>
          <a:lstStyle>
            <a:lvl1pPr lvl="0" rtl="0">
              <a:spcBef>
                <a:spcPts val="0"/>
              </a:spcBef>
              <a:spcAft>
                <a:spcPts val="0"/>
              </a:spcAft>
              <a:buClr>
                <a:schemeClr val="lt1"/>
              </a:buClr>
              <a:buSzPts val="10000"/>
              <a:buNone/>
              <a:defRPr sz="10000">
                <a:solidFill>
                  <a:schemeClr val="lt1"/>
                </a:solidFill>
              </a:defRPr>
            </a:lvl1pPr>
            <a:lvl2pPr lvl="1" rtl="0">
              <a:spcBef>
                <a:spcPts val="0"/>
              </a:spcBef>
              <a:spcAft>
                <a:spcPts val="0"/>
              </a:spcAft>
              <a:buClr>
                <a:schemeClr val="lt1"/>
              </a:buClr>
              <a:buSzPts val="10000"/>
              <a:buNone/>
              <a:defRPr sz="10000">
                <a:solidFill>
                  <a:schemeClr val="lt1"/>
                </a:solidFill>
              </a:defRPr>
            </a:lvl2pPr>
            <a:lvl3pPr lvl="2" rtl="0">
              <a:spcBef>
                <a:spcPts val="0"/>
              </a:spcBef>
              <a:spcAft>
                <a:spcPts val="0"/>
              </a:spcAft>
              <a:buClr>
                <a:schemeClr val="lt1"/>
              </a:buClr>
              <a:buSzPts val="10000"/>
              <a:buNone/>
              <a:defRPr sz="10000">
                <a:solidFill>
                  <a:schemeClr val="lt1"/>
                </a:solidFill>
              </a:defRPr>
            </a:lvl3pPr>
            <a:lvl4pPr lvl="3" rtl="0">
              <a:spcBef>
                <a:spcPts val="0"/>
              </a:spcBef>
              <a:spcAft>
                <a:spcPts val="0"/>
              </a:spcAft>
              <a:buClr>
                <a:schemeClr val="lt1"/>
              </a:buClr>
              <a:buSzPts val="10000"/>
              <a:buNone/>
              <a:defRPr sz="10000">
                <a:solidFill>
                  <a:schemeClr val="lt1"/>
                </a:solidFill>
              </a:defRPr>
            </a:lvl4pPr>
            <a:lvl5pPr lvl="4" rtl="0">
              <a:spcBef>
                <a:spcPts val="0"/>
              </a:spcBef>
              <a:spcAft>
                <a:spcPts val="0"/>
              </a:spcAft>
              <a:buClr>
                <a:schemeClr val="lt1"/>
              </a:buClr>
              <a:buSzPts val="10000"/>
              <a:buNone/>
              <a:defRPr sz="10000">
                <a:solidFill>
                  <a:schemeClr val="lt1"/>
                </a:solidFill>
              </a:defRPr>
            </a:lvl5pPr>
            <a:lvl6pPr lvl="5" rtl="0">
              <a:spcBef>
                <a:spcPts val="0"/>
              </a:spcBef>
              <a:spcAft>
                <a:spcPts val="0"/>
              </a:spcAft>
              <a:buClr>
                <a:schemeClr val="lt1"/>
              </a:buClr>
              <a:buSzPts val="10000"/>
              <a:buNone/>
              <a:defRPr sz="10000">
                <a:solidFill>
                  <a:schemeClr val="lt1"/>
                </a:solidFill>
              </a:defRPr>
            </a:lvl6pPr>
            <a:lvl7pPr lvl="6" rtl="0">
              <a:spcBef>
                <a:spcPts val="0"/>
              </a:spcBef>
              <a:spcAft>
                <a:spcPts val="0"/>
              </a:spcAft>
              <a:buClr>
                <a:schemeClr val="lt1"/>
              </a:buClr>
              <a:buSzPts val="10000"/>
              <a:buNone/>
              <a:defRPr sz="10000">
                <a:solidFill>
                  <a:schemeClr val="lt1"/>
                </a:solidFill>
              </a:defRPr>
            </a:lvl7pPr>
            <a:lvl8pPr lvl="7" rtl="0">
              <a:spcBef>
                <a:spcPts val="0"/>
              </a:spcBef>
              <a:spcAft>
                <a:spcPts val="0"/>
              </a:spcAft>
              <a:buClr>
                <a:schemeClr val="lt1"/>
              </a:buClr>
              <a:buSzPts val="10000"/>
              <a:buNone/>
              <a:defRPr sz="10000">
                <a:solidFill>
                  <a:schemeClr val="lt1"/>
                </a:solidFill>
              </a:defRPr>
            </a:lvl8pPr>
            <a:lvl9pPr lvl="8" rtl="0">
              <a:spcBef>
                <a:spcPts val="0"/>
              </a:spcBef>
              <a:spcAft>
                <a:spcPts val="0"/>
              </a:spcAft>
              <a:buClr>
                <a:schemeClr val="lt1"/>
              </a:buClr>
              <a:buSzPts val="10000"/>
              <a:buNone/>
              <a:defRPr sz="10000">
                <a:solidFill>
                  <a:schemeClr val="lt1"/>
                </a:solidFill>
              </a:defRPr>
            </a:lvl9pPr>
          </a:lstStyle>
          <a:p>
            <a:r>
              <a:t>xx%</a:t>
            </a:r>
          </a:p>
        </p:txBody>
      </p:sp>
      <p:sp>
        <p:nvSpPr>
          <p:cNvPr id="101" name="Google Shape;101;p23"/>
          <p:cNvSpPr txBox="1"/>
          <p:nvPr>
            <p:ph idx="1" type="body"/>
          </p:nvPr>
        </p:nvSpPr>
        <p:spPr>
          <a:xfrm>
            <a:off x="311700" y="2121425"/>
            <a:ext cx="5334900" cy="9426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Clr>
                <a:schemeClr val="accent2"/>
              </a:buClr>
              <a:buSzPts val="1300"/>
              <a:buChar char="●"/>
              <a:defRPr>
                <a:solidFill>
                  <a:schemeClr val="accent2"/>
                </a:solidFill>
              </a:defRPr>
            </a:lvl1pPr>
            <a:lvl2pPr indent="-298450" lvl="1" marL="914400" rtl="0">
              <a:spcBef>
                <a:spcPts val="0"/>
              </a:spcBef>
              <a:spcAft>
                <a:spcPts val="0"/>
              </a:spcAft>
              <a:buClr>
                <a:schemeClr val="accent2"/>
              </a:buClr>
              <a:buSzPts val="1100"/>
              <a:buChar char="○"/>
              <a:defRPr>
                <a:solidFill>
                  <a:schemeClr val="accent2"/>
                </a:solidFill>
              </a:defRPr>
            </a:lvl2pPr>
            <a:lvl3pPr indent="-298450" lvl="2" marL="1371600" rtl="0">
              <a:spcBef>
                <a:spcPts val="0"/>
              </a:spcBef>
              <a:spcAft>
                <a:spcPts val="0"/>
              </a:spcAft>
              <a:buClr>
                <a:schemeClr val="accent2"/>
              </a:buClr>
              <a:buSzPts val="1100"/>
              <a:buChar char="■"/>
              <a:defRPr>
                <a:solidFill>
                  <a:schemeClr val="accent2"/>
                </a:solidFill>
              </a:defRPr>
            </a:lvl3pPr>
            <a:lvl4pPr indent="-298450" lvl="3" marL="1828800" rtl="0">
              <a:spcBef>
                <a:spcPts val="0"/>
              </a:spcBef>
              <a:spcAft>
                <a:spcPts val="0"/>
              </a:spcAft>
              <a:buClr>
                <a:schemeClr val="accent2"/>
              </a:buClr>
              <a:buSzPts val="1100"/>
              <a:buChar char="●"/>
              <a:defRPr>
                <a:solidFill>
                  <a:schemeClr val="accent2"/>
                </a:solidFill>
              </a:defRPr>
            </a:lvl4pPr>
            <a:lvl5pPr indent="-298450" lvl="4" marL="2286000" rtl="0">
              <a:spcBef>
                <a:spcPts val="0"/>
              </a:spcBef>
              <a:spcAft>
                <a:spcPts val="0"/>
              </a:spcAft>
              <a:buClr>
                <a:schemeClr val="accent2"/>
              </a:buClr>
              <a:buSzPts val="1100"/>
              <a:buChar char="○"/>
              <a:defRPr>
                <a:solidFill>
                  <a:schemeClr val="accent2"/>
                </a:solidFill>
              </a:defRPr>
            </a:lvl5pPr>
            <a:lvl6pPr indent="-298450" lvl="5" marL="2743200" rtl="0">
              <a:spcBef>
                <a:spcPts val="0"/>
              </a:spcBef>
              <a:spcAft>
                <a:spcPts val="0"/>
              </a:spcAft>
              <a:buClr>
                <a:schemeClr val="accent2"/>
              </a:buClr>
              <a:buSzPts val="1100"/>
              <a:buChar char="■"/>
              <a:defRPr>
                <a:solidFill>
                  <a:schemeClr val="accent2"/>
                </a:solidFill>
              </a:defRPr>
            </a:lvl6pPr>
            <a:lvl7pPr indent="-298450" lvl="6" marL="3200400" rtl="0">
              <a:spcBef>
                <a:spcPts val="0"/>
              </a:spcBef>
              <a:spcAft>
                <a:spcPts val="0"/>
              </a:spcAft>
              <a:buClr>
                <a:schemeClr val="accent2"/>
              </a:buClr>
              <a:buSzPts val="1100"/>
              <a:buChar char="●"/>
              <a:defRPr>
                <a:solidFill>
                  <a:schemeClr val="accent2"/>
                </a:solidFill>
              </a:defRPr>
            </a:lvl7pPr>
            <a:lvl8pPr indent="-298450" lvl="7" marL="3657600" rtl="0">
              <a:spcBef>
                <a:spcPts val="0"/>
              </a:spcBef>
              <a:spcAft>
                <a:spcPts val="0"/>
              </a:spcAft>
              <a:buClr>
                <a:schemeClr val="accent2"/>
              </a:buClr>
              <a:buSzPts val="1100"/>
              <a:buChar char="○"/>
              <a:defRPr>
                <a:solidFill>
                  <a:schemeClr val="accent2"/>
                </a:solidFill>
              </a:defRPr>
            </a:lvl8pPr>
            <a:lvl9pPr indent="-298450" lvl="8" marL="4114800" rtl="0">
              <a:spcBef>
                <a:spcPts val="0"/>
              </a:spcBef>
              <a:spcAft>
                <a:spcPts val="0"/>
              </a:spcAft>
              <a:buClr>
                <a:schemeClr val="accent2"/>
              </a:buClr>
              <a:buSzPts val="1100"/>
              <a:buChar char="■"/>
              <a:defRPr>
                <a:solidFill>
                  <a:schemeClr val="accent2"/>
                </a:solidFill>
              </a:defRPr>
            </a:lvl9pPr>
          </a:lstStyle>
          <a:p/>
        </p:txBody>
      </p:sp>
      <p:sp>
        <p:nvSpPr>
          <p:cNvPr id="102" name="Google Shape;102;p2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03" name="Shape 103"/>
        <p:cNvGrpSpPr/>
        <p:nvPr/>
      </p:nvGrpSpPr>
      <p:grpSpPr>
        <a:xfrm>
          <a:off x="0" y="0"/>
          <a:ext cx="0" cy="0"/>
          <a:chOff x="0" y="0"/>
          <a:chExt cx="0" cy="0"/>
        </a:xfrm>
      </p:grpSpPr>
      <p:sp>
        <p:nvSpPr>
          <p:cNvPr id="104" name="Google Shape;104;p2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2.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paradigm">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1pPr>
            <a:lvl2pPr lvl="1" rtl="0">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2pPr>
            <a:lvl3pPr lvl="2" rtl="0">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3pPr>
            <a:lvl4pPr lvl="3" rtl="0">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4pPr>
            <a:lvl5pPr lvl="4" rtl="0">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5pPr>
            <a:lvl6pPr lvl="5" rtl="0">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6pPr>
            <a:lvl7pPr lvl="6" rtl="0">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7pPr>
            <a:lvl8pPr lvl="7" rtl="0">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8pPr>
            <a:lvl9pPr lvl="8" rtl="0">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rtl="0">
              <a:lnSpc>
                <a:spcPct val="115000"/>
              </a:lnSpc>
              <a:spcBef>
                <a:spcPts val="0"/>
              </a:spcBef>
              <a:spcAft>
                <a:spcPts val="0"/>
              </a:spcAft>
              <a:buClr>
                <a:schemeClr val="dk2"/>
              </a:buClr>
              <a:buSzPts val="1300"/>
              <a:buFont typeface="Roboto"/>
              <a:buChar char="●"/>
              <a:defRPr sz="1300">
                <a:solidFill>
                  <a:schemeClr val="dk2"/>
                </a:solidFill>
                <a:latin typeface="Roboto"/>
                <a:ea typeface="Roboto"/>
                <a:cs typeface="Roboto"/>
                <a:sym typeface="Roboto"/>
              </a:defRPr>
            </a:lvl1pPr>
            <a:lvl2pPr indent="-298450" lvl="1" marL="914400" rtl="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2pPr>
            <a:lvl3pPr indent="-298450" lvl="2" marL="1371600" rtl="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3pPr>
            <a:lvl4pPr indent="-298450" lvl="3" marL="1828800" rtl="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4pPr>
            <a:lvl5pPr indent="-298450" lvl="4" marL="2286000" rtl="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5pPr>
            <a:lvl6pPr indent="-298450" lvl="5" marL="2743200" rtl="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6pPr>
            <a:lvl7pPr indent="-298450" lvl="6" marL="3200400" rtl="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7pPr>
            <a:lvl8pPr indent="-298450" lvl="7" marL="3657600" rtl="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8pPr>
            <a:lvl9pPr indent="-298450" lvl="8" marL="4114800" rtl="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9pPr>
          </a:lstStyle>
          <a:p/>
        </p:txBody>
      </p:sp>
      <p:sp>
        <p:nvSpPr>
          <p:cNvPr id="53" name="Google Shape;5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latin typeface="Roboto"/>
                <a:ea typeface="Roboto"/>
                <a:cs typeface="Roboto"/>
                <a:sym typeface="Roboto"/>
              </a:defRPr>
            </a:lvl1pPr>
            <a:lvl2pPr lvl="1" rtl="0" algn="r">
              <a:buNone/>
              <a:defRPr sz="1000">
                <a:solidFill>
                  <a:schemeClr val="dk2"/>
                </a:solidFill>
                <a:latin typeface="Roboto"/>
                <a:ea typeface="Roboto"/>
                <a:cs typeface="Roboto"/>
                <a:sym typeface="Roboto"/>
              </a:defRPr>
            </a:lvl2pPr>
            <a:lvl3pPr lvl="2" rtl="0" algn="r">
              <a:buNone/>
              <a:defRPr sz="1000">
                <a:solidFill>
                  <a:schemeClr val="dk2"/>
                </a:solidFill>
                <a:latin typeface="Roboto"/>
                <a:ea typeface="Roboto"/>
                <a:cs typeface="Roboto"/>
                <a:sym typeface="Roboto"/>
              </a:defRPr>
            </a:lvl3pPr>
            <a:lvl4pPr lvl="3" rtl="0" algn="r">
              <a:buNone/>
              <a:defRPr sz="1000">
                <a:solidFill>
                  <a:schemeClr val="dk2"/>
                </a:solidFill>
                <a:latin typeface="Roboto"/>
                <a:ea typeface="Roboto"/>
                <a:cs typeface="Roboto"/>
                <a:sym typeface="Roboto"/>
              </a:defRPr>
            </a:lvl4pPr>
            <a:lvl5pPr lvl="4" rtl="0" algn="r">
              <a:buNone/>
              <a:defRPr sz="1000">
                <a:solidFill>
                  <a:schemeClr val="dk2"/>
                </a:solidFill>
                <a:latin typeface="Roboto"/>
                <a:ea typeface="Roboto"/>
                <a:cs typeface="Roboto"/>
                <a:sym typeface="Roboto"/>
              </a:defRPr>
            </a:lvl5pPr>
            <a:lvl6pPr lvl="5" rtl="0" algn="r">
              <a:buNone/>
              <a:defRPr sz="1000">
                <a:solidFill>
                  <a:schemeClr val="dk2"/>
                </a:solidFill>
                <a:latin typeface="Roboto"/>
                <a:ea typeface="Roboto"/>
                <a:cs typeface="Roboto"/>
                <a:sym typeface="Roboto"/>
              </a:defRPr>
            </a:lvl6pPr>
            <a:lvl7pPr lvl="6" rtl="0" algn="r">
              <a:buNone/>
              <a:defRPr sz="1000">
                <a:solidFill>
                  <a:schemeClr val="dk2"/>
                </a:solidFill>
                <a:latin typeface="Roboto"/>
                <a:ea typeface="Roboto"/>
                <a:cs typeface="Roboto"/>
                <a:sym typeface="Roboto"/>
              </a:defRPr>
            </a:lvl7pPr>
            <a:lvl8pPr lvl="7" rtl="0" algn="r">
              <a:buNone/>
              <a:defRPr sz="1000">
                <a:solidFill>
                  <a:schemeClr val="dk2"/>
                </a:solidFill>
                <a:latin typeface="Roboto"/>
                <a:ea typeface="Roboto"/>
                <a:cs typeface="Roboto"/>
                <a:sym typeface="Roboto"/>
              </a:defRPr>
            </a:lvl8pPr>
            <a:lvl9pPr lvl="8" rtl="0" algn="r">
              <a:buNone/>
              <a:defRPr sz="1000">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0.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1.xml"/><Relationship Id="rId3" Type="http://schemas.openxmlformats.org/officeDocument/2006/relationships/image" Target="../media/image1.pn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2.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3.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4.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5.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6.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7.xml"/><Relationship Id="rId3" Type="http://schemas.openxmlformats.org/officeDocument/2006/relationships/image" Target="../media/image1.png"/><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8.xml"/><Relationship Id="rId3" Type="http://schemas.openxmlformats.org/officeDocument/2006/relationships/image" Target="../media/image1.png"/><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9.xml"/><Relationship Id="rId3" Type="http://schemas.openxmlformats.org/officeDocument/2006/relationships/image" Target="../media/image1.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xml"/><Relationship Id="rId3" Type="http://schemas.openxmlformats.org/officeDocument/2006/relationships/image" Target="../media/image1.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0.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2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1.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1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2.xml"/><Relationship Id="rId3" Type="http://schemas.openxmlformats.org/officeDocument/2006/relationships/image" Target="../media/image1.png"/><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3.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2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4.xml"/><Relationship Id="rId3" Type="http://schemas.openxmlformats.org/officeDocument/2006/relationships/image" Target="../media/image1.png"/><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5.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2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6.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1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7.xml"/><Relationship Id="rId3" Type="http://schemas.openxmlformats.org/officeDocument/2006/relationships/image" Target="../media/image1.png"/><Relationship Id="rId4" Type="http://schemas.openxmlformats.org/officeDocument/2006/relationships/image" Target="../media/image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8.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1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9.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2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xml"/><Relationship Id="rId3" Type="http://schemas.openxmlformats.org/officeDocument/2006/relationships/image" Target="../media/image1.png"/><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0.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1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1.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2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2.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1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3.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1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4.xml"/><Relationship Id="rId3" Type="http://schemas.openxmlformats.org/officeDocument/2006/relationships/image" Target="../media/image1.png"/><Relationship Id="rId4" Type="http://schemas.openxmlformats.org/officeDocument/2006/relationships/image" Target="../media/image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5.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1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6.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2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xml"/><Relationship Id="rId3" Type="http://schemas.openxmlformats.org/officeDocument/2006/relationships/image" Target="../media/image1.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6.xml"/><Relationship Id="rId3" Type="http://schemas.openxmlformats.org/officeDocument/2006/relationships/image" Target="../media/image1.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7.xml"/><Relationship Id="rId3" Type="http://schemas.openxmlformats.org/officeDocument/2006/relationships/image" Target="../media/image1.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8.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png"/><Relationship Id="rId6"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9.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25"/>
          <p:cNvSpPr txBox="1"/>
          <p:nvPr>
            <p:ph type="ctrTitle"/>
          </p:nvPr>
        </p:nvSpPr>
        <p:spPr>
          <a:xfrm>
            <a:off x="311700" y="353800"/>
            <a:ext cx="8520600" cy="1164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4200"/>
              <a:t>Human Computer Interaction</a:t>
            </a:r>
            <a:endParaRPr sz="4200"/>
          </a:p>
          <a:p>
            <a:pPr indent="0" lvl="0" marL="0" rtl="0" algn="l">
              <a:spcBef>
                <a:spcPts val="0"/>
              </a:spcBef>
              <a:spcAft>
                <a:spcPts val="0"/>
              </a:spcAft>
              <a:buNone/>
            </a:pPr>
            <a:r>
              <a:rPr lang="en" sz="2800"/>
              <a:t>Fundamentals and Practice   [ SWE - 431 ]</a:t>
            </a:r>
            <a:endParaRPr sz="2800"/>
          </a:p>
        </p:txBody>
      </p:sp>
      <p:sp>
        <p:nvSpPr>
          <p:cNvPr id="110" name="Google Shape;110;p25"/>
          <p:cNvSpPr txBox="1"/>
          <p:nvPr>
            <p:ph idx="1" type="subTitle"/>
          </p:nvPr>
        </p:nvSpPr>
        <p:spPr>
          <a:xfrm>
            <a:off x="311700" y="1428075"/>
            <a:ext cx="3958800" cy="5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700">
                <a:solidFill>
                  <a:srgbClr val="141413"/>
                </a:solidFill>
                <a:latin typeface="Merriweather"/>
                <a:ea typeface="Merriweather"/>
                <a:cs typeface="Merriweather"/>
                <a:sym typeface="Merriweather"/>
              </a:rPr>
              <a:t>Gerard Jounghyun Kim</a:t>
            </a:r>
            <a:endParaRPr sz="1700">
              <a:latin typeface="Merriweather"/>
              <a:ea typeface="Merriweather"/>
              <a:cs typeface="Merriweather"/>
              <a:sym typeface="Merriweather"/>
            </a:endParaRPr>
          </a:p>
        </p:txBody>
      </p:sp>
      <p:sp>
        <p:nvSpPr>
          <p:cNvPr id="111" name="Google Shape;111;p25"/>
          <p:cNvSpPr txBox="1"/>
          <p:nvPr/>
        </p:nvSpPr>
        <p:spPr>
          <a:xfrm>
            <a:off x="6059725" y="4196750"/>
            <a:ext cx="2866500" cy="792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500">
                <a:solidFill>
                  <a:schemeClr val="lt1"/>
                </a:solidFill>
                <a:latin typeface="Merriweather"/>
                <a:ea typeface="Merriweather"/>
                <a:cs typeface="Merriweather"/>
                <a:sym typeface="Merriweather"/>
              </a:rPr>
              <a:t>Mahfuzur Rahman Emon</a:t>
            </a:r>
            <a:br>
              <a:rPr lang="en" sz="1500">
                <a:solidFill>
                  <a:schemeClr val="lt1"/>
                </a:solidFill>
                <a:latin typeface="Merriweather"/>
                <a:ea typeface="Merriweather"/>
                <a:cs typeface="Merriweather"/>
                <a:sym typeface="Merriweather"/>
              </a:rPr>
            </a:br>
            <a:r>
              <a:rPr lang="en" sz="1500">
                <a:solidFill>
                  <a:schemeClr val="lt1"/>
                </a:solidFill>
                <a:latin typeface="Merriweather"/>
                <a:ea typeface="Merriweather"/>
                <a:cs typeface="Merriweather"/>
                <a:sym typeface="Merriweather"/>
              </a:rPr>
              <a:t>Lecturer, IICT, SUST</a:t>
            </a:r>
            <a:endParaRPr sz="1500">
              <a:solidFill>
                <a:schemeClr val="lt1"/>
              </a:solidFill>
              <a:latin typeface="Merriweather"/>
              <a:ea typeface="Merriweather"/>
              <a:cs typeface="Merriweather"/>
              <a:sym typeface="Merriweather"/>
            </a:endParaRPr>
          </a:p>
        </p:txBody>
      </p:sp>
      <p:sp>
        <p:nvSpPr>
          <p:cNvPr id="112" name="Google Shape;112;p25"/>
          <p:cNvSpPr txBox="1"/>
          <p:nvPr/>
        </p:nvSpPr>
        <p:spPr>
          <a:xfrm>
            <a:off x="480775" y="2349500"/>
            <a:ext cx="6250200" cy="86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rgbClr val="0B5394"/>
                </a:solidFill>
                <a:latin typeface="Merriweather"/>
                <a:ea typeface="Merriweather"/>
                <a:cs typeface="Merriweather"/>
                <a:sym typeface="Merriweather"/>
              </a:rPr>
              <a:t>Chapter: 4</a:t>
            </a:r>
            <a:endParaRPr b="1" sz="2000">
              <a:solidFill>
                <a:srgbClr val="0B5394"/>
              </a:solidFill>
              <a:latin typeface="Merriweather"/>
              <a:ea typeface="Merriweather"/>
              <a:cs typeface="Merriweather"/>
              <a:sym typeface="Merriweather"/>
            </a:endParaRPr>
          </a:p>
          <a:p>
            <a:pPr indent="0" lvl="0" marL="0" rtl="0" algn="l">
              <a:spcBef>
                <a:spcPts val="0"/>
              </a:spcBef>
              <a:spcAft>
                <a:spcPts val="0"/>
              </a:spcAft>
              <a:buNone/>
            </a:pPr>
            <a:r>
              <a:rPr b="1" lang="en" sz="2000">
                <a:solidFill>
                  <a:srgbClr val="0B5394"/>
                </a:solidFill>
                <a:latin typeface="Merriweather"/>
                <a:ea typeface="Merriweather"/>
                <a:cs typeface="Merriweather"/>
                <a:sym typeface="Merriweather"/>
              </a:rPr>
              <a:t>HCI Design</a:t>
            </a:r>
            <a:endParaRPr b="1" sz="2000">
              <a:solidFill>
                <a:srgbClr val="0B5394"/>
              </a:solidFill>
              <a:latin typeface="Merriweather"/>
              <a:ea typeface="Merriweather"/>
              <a:cs typeface="Merriweather"/>
              <a:sym typeface="Merriweather"/>
            </a:endParaRPr>
          </a:p>
          <a:p>
            <a:pPr indent="0" lvl="0" marL="0" rtl="0" algn="l">
              <a:spcBef>
                <a:spcPts val="0"/>
              </a:spcBef>
              <a:spcAft>
                <a:spcPts val="0"/>
              </a:spcAft>
              <a:buNone/>
            </a:pPr>
            <a:r>
              <a:t/>
            </a:r>
            <a:endParaRPr b="1" sz="2000">
              <a:solidFill>
                <a:srgbClr val="0B5394"/>
              </a:solidFill>
              <a:latin typeface="Merriweather"/>
              <a:ea typeface="Merriweather"/>
              <a:cs typeface="Merriweather"/>
              <a:sym typeface="Merriweather"/>
            </a:endParaRPr>
          </a:p>
        </p:txBody>
      </p:sp>
      <p:sp>
        <p:nvSpPr>
          <p:cNvPr id="113" name="Google Shape;113;p2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34"/>
          <p:cNvSpPr/>
          <p:nvPr/>
        </p:nvSpPr>
        <p:spPr>
          <a:xfrm>
            <a:off x="150" y="9075"/>
            <a:ext cx="9144000" cy="771000"/>
          </a:xfrm>
          <a:prstGeom prst="rect">
            <a:avLst/>
          </a:prstGeom>
          <a:solidFill>
            <a:srgbClr val="07376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solidFill>
                  <a:schemeClr val="lt1"/>
                </a:solidFill>
                <a:latin typeface="Merriweather"/>
                <a:ea typeface="Merriweather"/>
                <a:cs typeface="Merriweather"/>
                <a:sym typeface="Merriweather"/>
              </a:rPr>
              <a:t>Human Computer Interaction</a:t>
            </a:r>
            <a:endParaRPr>
              <a:solidFill>
                <a:schemeClr val="lt1"/>
              </a:solidFill>
              <a:latin typeface="Merriweather"/>
              <a:ea typeface="Merriweather"/>
              <a:cs typeface="Merriweather"/>
              <a:sym typeface="Merriweather"/>
            </a:endParaRPr>
          </a:p>
          <a:p>
            <a:pPr indent="0" lvl="0" marL="0" marR="0" rtl="0" algn="l">
              <a:lnSpc>
                <a:spcPct val="100000"/>
              </a:lnSpc>
              <a:spcBef>
                <a:spcPts val="0"/>
              </a:spcBef>
              <a:spcAft>
                <a:spcPts val="0"/>
              </a:spcAft>
              <a:buNone/>
            </a:pPr>
            <a:r>
              <a:rPr lang="en">
                <a:solidFill>
                  <a:schemeClr val="lt1"/>
                </a:solidFill>
                <a:latin typeface="Merriweather"/>
                <a:ea typeface="Merriweather"/>
                <a:cs typeface="Merriweather"/>
                <a:sym typeface="Merriweather"/>
              </a:rPr>
              <a:t>Chapter 4: </a:t>
            </a:r>
            <a:endParaRPr>
              <a:solidFill>
                <a:schemeClr val="lt1"/>
              </a:solidFill>
              <a:latin typeface="Merriweather"/>
              <a:ea typeface="Merriweather"/>
              <a:cs typeface="Merriweather"/>
              <a:sym typeface="Merriweather"/>
            </a:endParaRPr>
          </a:p>
        </p:txBody>
      </p:sp>
      <p:pic>
        <p:nvPicPr>
          <p:cNvPr id="197" name="Google Shape;197;p34"/>
          <p:cNvPicPr preferRelativeResize="0"/>
          <p:nvPr/>
        </p:nvPicPr>
        <p:blipFill>
          <a:blip r:embed="rId3">
            <a:alphaModFix/>
          </a:blip>
          <a:stretch>
            <a:fillRect/>
          </a:stretch>
        </p:blipFill>
        <p:spPr>
          <a:xfrm>
            <a:off x="8535589" y="164774"/>
            <a:ext cx="361761" cy="393600"/>
          </a:xfrm>
          <a:prstGeom prst="rect">
            <a:avLst/>
          </a:prstGeom>
          <a:noFill/>
          <a:ln>
            <a:noFill/>
          </a:ln>
        </p:spPr>
      </p:pic>
      <p:pic>
        <p:nvPicPr>
          <p:cNvPr id="198" name="Google Shape;198;p34"/>
          <p:cNvPicPr preferRelativeResize="0"/>
          <p:nvPr/>
        </p:nvPicPr>
        <p:blipFill>
          <a:blip r:embed="rId4">
            <a:alphaModFix/>
          </a:blip>
          <a:stretch>
            <a:fillRect/>
          </a:stretch>
        </p:blipFill>
        <p:spPr>
          <a:xfrm>
            <a:off x="8073348" y="266873"/>
            <a:ext cx="399100" cy="189425"/>
          </a:xfrm>
          <a:prstGeom prst="rect">
            <a:avLst/>
          </a:prstGeom>
          <a:noFill/>
          <a:ln>
            <a:noFill/>
          </a:ln>
        </p:spPr>
      </p:pic>
      <p:sp>
        <p:nvSpPr>
          <p:cNvPr id="199" name="Google Shape;199;p3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200" name="Google Shape;200;p34"/>
          <p:cNvPicPr preferRelativeResize="0"/>
          <p:nvPr/>
        </p:nvPicPr>
        <p:blipFill>
          <a:blip r:embed="rId5">
            <a:alphaModFix/>
          </a:blip>
          <a:stretch>
            <a:fillRect/>
          </a:stretch>
        </p:blipFill>
        <p:spPr>
          <a:xfrm>
            <a:off x="219200" y="1632850"/>
            <a:ext cx="4419600" cy="2633325"/>
          </a:xfrm>
          <a:prstGeom prst="rect">
            <a:avLst/>
          </a:prstGeom>
          <a:noFill/>
          <a:ln>
            <a:noFill/>
          </a:ln>
        </p:spPr>
      </p:pic>
      <p:sp>
        <p:nvSpPr>
          <p:cNvPr id="201" name="Google Shape;201;p34"/>
          <p:cNvSpPr txBox="1"/>
          <p:nvPr/>
        </p:nvSpPr>
        <p:spPr>
          <a:xfrm>
            <a:off x="4720425" y="2051452"/>
            <a:ext cx="4000500" cy="187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2"/>
                </a:solidFill>
                <a:latin typeface="Roboto"/>
                <a:ea typeface="Roboto"/>
                <a:cs typeface="Roboto"/>
                <a:sym typeface="Roboto"/>
              </a:rPr>
              <a:t>Examples of special-purpose interfaces</a:t>
            </a:r>
            <a:endParaRPr sz="1300">
              <a:solidFill>
                <a:schemeClr val="dk2"/>
              </a:solidFill>
              <a:latin typeface="Roboto"/>
              <a:ea typeface="Roboto"/>
              <a:cs typeface="Roboto"/>
              <a:sym typeface="Roboto"/>
            </a:endParaRPr>
          </a:p>
          <a:p>
            <a:pPr indent="0" lvl="0" marL="0" rtl="0" algn="l">
              <a:spcBef>
                <a:spcPts val="0"/>
              </a:spcBef>
              <a:spcAft>
                <a:spcPts val="0"/>
              </a:spcAft>
              <a:buNone/>
            </a:pPr>
            <a:r>
              <a:t/>
            </a:r>
            <a:endParaRPr sz="1300">
              <a:solidFill>
                <a:schemeClr val="dk2"/>
              </a:solidFill>
              <a:latin typeface="Roboto"/>
              <a:ea typeface="Roboto"/>
              <a:cs typeface="Roboto"/>
              <a:sym typeface="Roboto"/>
            </a:endParaRPr>
          </a:p>
          <a:p>
            <a:pPr indent="0" lvl="0" marL="0" rtl="0" algn="l">
              <a:spcBef>
                <a:spcPts val="0"/>
              </a:spcBef>
              <a:spcAft>
                <a:spcPts val="0"/>
              </a:spcAft>
              <a:buNone/>
            </a:pPr>
            <a:r>
              <a:rPr lang="en" sz="1300">
                <a:solidFill>
                  <a:schemeClr val="dk2"/>
                </a:solidFill>
                <a:latin typeface="Roboto"/>
                <a:ea typeface="Roboto"/>
                <a:cs typeface="Roboto"/>
                <a:sym typeface="Roboto"/>
              </a:rPr>
              <a:t>(a)pen tablet</a:t>
            </a:r>
            <a:endParaRPr sz="1300">
              <a:solidFill>
                <a:schemeClr val="dk2"/>
              </a:solidFill>
              <a:latin typeface="Roboto"/>
              <a:ea typeface="Roboto"/>
              <a:cs typeface="Roboto"/>
              <a:sym typeface="Roboto"/>
            </a:endParaRPr>
          </a:p>
          <a:p>
            <a:pPr indent="0" lvl="0" marL="0" rtl="0" algn="l">
              <a:spcBef>
                <a:spcPts val="0"/>
              </a:spcBef>
              <a:spcAft>
                <a:spcPts val="0"/>
              </a:spcAft>
              <a:buNone/>
            </a:pPr>
            <a:r>
              <a:rPr lang="en" sz="1300">
                <a:solidFill>
                  <a:schemeClr val="dk2"/>
                </a:solidFill>
                <a:latin typeface="Roboto"/>
                <a:ea typeface="Roboto"/>
                <a:cs typeface="Roboto"/>
                <a:sym typeface="Roboto"/>
              </a:rPr>
              <a:t>(b)a glass-type see-through heads-up display </a:t>
            </a:r>
            <a:endParaRPr sz="1300">
              <a:solidFill>
                <a:schemeClr val="dk2"/>
              </a:solidFill>
              <a:latin typeface="Roboto"/>
              <a:ea typeface="Roboto"/>
              <a:cs typeface="Roboto"/>
              <a:sym typeface="Roboto"/>
            </a:endParaRPr>
          </a:p>
          <a:p>
            <a:pPr indent="0" lvl="0" marL="0" rtl="0" algn="l">
              <a:spcBef>
                <a:spcPts val="0"/>
              </a:spcBef>
              <a:spcAft>
                <a:spcPts val="0"/>
              </a:spcAft>
              <a:buNone/>
            </a:pPr>
            <a:r>
              <a:rPr lang="en" sz="1300">
                <a:solidFill>
                  <a:schemeClr val="dk2"/>
                </a:solidFill>
                <a:latin typeface="Roboto"/>
                <a:ea typeface="Roboto"/>
                <a:cs typeface="Roboto"/>
                <a:sym typeface="Roboto"/>
              </a:rPr>
              <a:t>(c)camera-integrated scuba gear </a:t>
            </a:r>
            <a:endParaRPr sz="1300">
              <a:solidFill>
                <a:schemeClr val="dk2"/>
              </a:solidFill>
              <a:latin typeface="Roboto"/>
              <a:ea typeface="Roboto"/>
              <a:cs typeface="Roboto"/>
              <a:sym typeface="Roboto"/>
            </a:endParaRPr>
          </a:p>
          <a:p>
            <a:pPr indent="0" lvl="0" marL="0" rtl="0" algn="l">
              <a:spcBef>
                <a:spcPts val="0"/>
              </a:spcBef>
              <a:spcAft>
                <a:spcPts val="0"/>
              </a:spcAft>
              <a:buNone/>
            </a:pPr>
            <a:r>
              <a:rPr lang="en" sz="1300">
                <a:solidFill>
                  <a:schemeClr val="dk2"/>
                </a:solidFill>
                <a:latin typeface="Roboto"/>
                <a:ea typeface="Roboto"/>
                <a:cs typeface="Roboto"/>
                <a:sym typeface="Roboto"/>
              </a:rPr>
              <a:t>(d) special military helmet for tactical command and control </a:t>
            </a:r>
            <a:endParaRPr sz="1300">
              <a:solidFill>
                <a:schemeClr val="dk2"/>
              </a:solidFill>
              <a:latin typeface="Roboto"/>
              <a:ea typeface="Roboto"/>
              <a:cs typeface="Roboto"/>
              <a:sym typeface="Roboto"/>
            </a:endParaRPr>
          </a:p>
          <a:p>
            <a:pPr indent="0" lvl="0" marL="0" rtl="0" algn="l">
              <a:spcBef>
                <a:spcPts val="0"/>
              </a:spcBef>
              <a:spcAft>
                <a:spcPts val="0"/>
              </a:spcAft>
              <a:buNone/>
            </a:pPr>
            <a:r>
              <a:rPr lang="en" sz="1300">
                <a:solidFill>
                  <a:schemeClr val="dk2"/>
                </a:solidFill>
                <a:latin typeface="Roboto"/>
                <a:ea typeface="Roboto"/>
                <a:cs typeface="Roboto"/>
                <a:sym typeface="Roboto"/>
              </a:rPr>
              <a:t>(e) multitouch tabletop platform for multiple users</a:t>
            </a:r>
            <a:endParaRPr sz="1300">
              <a:solidFill>
                <a:schemeClr val="dk2"/>
              </a:solidFill>
              <a:latin typeface="Roboto"/>
              <a:ea typeface="Roboto"/>
              <a:cs typeface="Roboto"/>
              <a:sym typeface="Robo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35"/>
          <p:cNvSpPr/>
          <p:nvPr/>
        </p:nvSpPr>
        <p:spPr>
          <a:xfrm>
            <a:off x="150" y="9075"/>
            <a:ext cx="9144000" cy="771000"/>
          </a:xfrm>
          <a:prstGeom prst="rect">
            <a:avLst/>
          </a:prstGeom>
          <a:solidFill>
            <a:srgbClr val="07376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solidFill>
                  <a:schemeClr val="lt1"/>
                </a:solidFill>
                <a:latin typeface="Merriweather"/>
                <a:ea typeface="Merriweather"/>
                <a:cs typeface="Merriweather"/>
                <a:sym typeface="Merriweather"/>
              </a:rPr>
              <a:t>Human Computer Interaction</a:t>
            </a:r>
            <a:endParaRPr>
              <a:solidFill>
                <a:schemeClr val="lt1"/>
              </a:solidFill>
              <a:latin typeface="Merriweather"/>
              <a:ea typeface="Merriweather"/>
              <a:cs typeface="Merriweather"/>
              <a:sym typeface="Merriweather"/>
            </a:endParaRPr>
          </a:p>
          <a:p>
            <a:pPr indent="0" lvl="0" marL="0" marR="0" rtl="0" algn="l">
              <a:lnSpc>
                <a:spcPct val="100000"/>
              </a:lnSpc>
              <a:spcBef>
                <a:spcPts val="0"/>
              </a:spcBef>
              <a:spcAft>
                <a:spcPts val="0"/>
              </a:spcAft>
              <a:buNone/>
            </a:pPr>
            <a:r>
              <a:rPr lang="en">
                <a:solidFill>
                  <a:schemeClr val="lt1"/>
                </a:solidFill>
                <a:latin typeface="Merriweather"/>
                <a:ea typeface="Merriweather"/>
                <a:cs typeface="Merriweather"/>
                <a:sym typeface="Merriweather"/>
              </a:rPr>
              <a:t>Chapter 4: </a:t>
            </a:r>
            <a:endParaRPr>
              <a:solidFill>
                <a:schemeClr val="lt1"/>
              </a:solidFill>
              <a:latin typeface="Merriweather"/>
              <a:ea typeface="Merriweather"/>
              <a:cs typeface="Merriweather"/>
              <a:sym typeface="Merriweather"/>
            </a:endParaRPr>
          </a:p>
        </p:txBody>
      </p:sp>
      <p:pic>
        <p:nvPicPr>
          <p:cNvPr id="207" name="Google Shape;207;p35"/>
          <p:cNvPicPr preferRelativeResize="0"/>
          <p:nvPr/>
        </p:nvPicPr>
        <p:blipFill>
          <a:blip r:embed="rId3">
            <a:alphaModFix/>
          </a:blip>
          <a:stretch>
            <a:fillRect/>
          </a:stretch>
        </p:blipFill>
        <p:spPr>
          <a:xfrm>
            <a:off x="8535589" y="164774"/>
            <a:ext cx="361761" cy="393600"/>
          </a:xfrm>
          <a:prstGeom prst="rect">
            <a:avLst/>
          </a:prstGeom>
          <a:noFill/>
          <a:ln>
            <a:noFill/>
          </a:ln>
        </p:spPr>
      </p:pic>
      <p:pic>
        <p:nvPicPr>
          <p:cNvPr id="208" name="Google Shape;208;p35"/>
          <p:cNvPicPr preferRelativeResize="0"/>
          <p:nvPr/>
        </p:nvPicPr>
        <p:blipFill>
          <a:blip r:embed="rId4">
            <a:alphaModFix/>
          </a:blip>
          <a:stretch>
            <a:fillRect/>
          </a:stretch>
        </p:blipFill>
        <p:spPr>
          <a:xfrm>
            <a:off x="8073348" y="266873"/>
            <a:ext cx="399100" cy="189425"/>
          </a:xfrm>
          <a:prstGeom prst="rect">
            <a:avLst/>
          </a:prstGeom>
          <a:noFill/>
          <a:ln>
            <a:noFill/>
          </a:ln>
        </p:spPr>
      </p:pic>
      <p:sp>
        <p:nvSpPr>
          <p:cNvPr id="209" name="Google Shape;209;p3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210" name="Google Shape;210;p35"/>
          <p:cNvSpPr txBox="1"/>
          <p:nvPr/>
        </p:nvSpPr>
        <p:spPr>
          <a:xfrm>
            <a:off x="163825" y="933300"/>
            <a:ext cx="8733600" cy="3781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latin typeface="Roboto"/>
                <a:ea typeface="Roboto"/>
                <a:cs typeface="Roboto"/>
                <a:sym typeface="Roboto"/>
              </a:rPr>
              <a:t>Software Interface Components</a:t>
            </a:r>
            <a:endParaRPr b="1" sz="1600">
              <a:latin typeface="Roboto"/>
              <a:ea typeface="Roboto"/>
              <a:cs typeface="Roboto"/>
              <a:sym typeface="Roboto"/>
            </a:endParaRPr>
          </a:p>
          <a:p>
            <a:pPr indent="0" lvl="0" marL="0" rtl="0" algn="just">
              <a:spcBef>
                <a:spcPts val="0"/>
              </a:spcBef>
              <a:spcAft>
                <a:spcPts val="0"/>
              </a:spcAft>
              <a:buNone/>
            </a:pPr>
            <a:r>
              <a:t/>
            </a:r>
            <a:endParaRPr b="1" sz="1600">
              <a:latin typeface="Roboto"/>
              <a:ea typeface="Roboto"/>
              <a:cs typeface="Roboto"/>
              <a:sym typeface="Roboto"/>
            </a:endParaRPr>
          </a:p>
          <a:p>
            <a:pPr indent="0" lvl="0" marL="0" rtl="0" algn="just">
              <a:spcBef>
                <a:spcPts val="0"/>
              </a:spcBef>
              <a:spcAft>
                <a:spcPts val="0"/>
              </a:spcAft>
              <a:buNone/>
            </a:pPr>
            <a:r>
              <a:rPr b="1" lang="en" sz="1300">
                <a:latin typeface="Roboto"/>
                <a:ea typeface="Roboto"/>
                <a:cs typeface="Roboto"/>
                <a:sym typeface="Roboto"/>
              </a:rPr>
              <a:t>Windows/layers:</a:t>
            </a:r>
            <a:endParaRPr b="1" sz="1300">
              <a:latin typeface="Roboto"/>
              <a:ea typeface="Roboto"/>
              <a:cs typeface="Roboto"/>
              <a:sym typeface="Roboto"/>
            </a:endParaRPr>
          </a:p>
          <a:p>
            <a:pPr indent="0" lvl="0" marL="0" rtl="0" algn="just">
              <a:spcBef>
                <a:spcPts val="0"/>
              </a:spcBef>
              <a:spcAft>
                <a:spcPts val="0"/>
              </a:spcAft>
              <a:buNone/>
            </a:pPr>
            <a:r>
              <a:t/>
            </a:r>
            <a:endParaRPr b="1" sz="1300">
              <a:latin typeface="Roboto"/>
              <a:ea typeface="Roboto"/>
              <a:cs typeface="Roboto"/>
              <a:sym typeface="Roboto"/>
            </a:endParaRPr>
          </a:p>
          <a:p>
            <a:pPr indent="0" lvl="0" marL="0" rtl="0" algn="just">
              <a:spcBef>
                <a:spcPts val="0"/>
              </a:spcBef>
              <a:spcAft>
                <a:spcPts val="0"/>
              </a:spcAft>
              <a:buNone/>
            </a:pPr>
            <a:r>
              <a:t/>
            </a:r>
            <a:endParaRPr b="1" sz="1300">
              <a:latin typeface="Roboto"/>
              <a:ea typeface="Roboto"/>
              <a:cs typeface="Roboto"/>
              <a:sym typeface="Roboto"/>
            </a:endParaRPr>
          </a:p>
          <a:p>
            <a:pPr indent="-311150" lvl="0" marL="457200" rtl="0" algn="just">
              <a:spcBef>
                <a:spcPts val="0"/>
              </a:spcBef>
              <a:spcAft>
                <a:spcPts val="0"/>
              </a:spcAft>
              <a:buSzPts val="1300"/>
              <a:buFont typeface="Roboto"/>
              <a:buChar char="●"/>
            </a:pPr>
            <a:r>
              <a:rPr lang="en" sz="1300">
                <a:latin typeface="Roboto"/>
                <a:ea typeface="Roboto"/>
                <a:cs typeface="Roboto"/>
                <a:sym typeface="Roboto"/>
              </a:rPr>
              <a:t>Modern desktop interfaces use windows as visual output channels for computational processes. </a:t>
            </a:r>
            <a:endParaRPr sz="1300">
              <a:latin typeface="Roboto"/>
              <a:ea typeface="Roboto"/>
              <a:cs typeface="Roboto"/>
              <a:sym typeface="Roboto"/>
            </a:endParaRPr>
          </a:p>
          <a:p>
            <a:pPr indent="0" lvl="0" marL="457200" rtl="0" algn="just">
              <a:spcBef>
                <a:spcPts val="0"/>
              </a:spcBef>
              <a:spcAft>
                <a:spcPts val="0"/>
              </a:spcAft>
              <a:buNone/>
            </a:pPr>
            <a:r>
              <a:t/>
            </a:r>
            <a:endParaRPr sz="1300">
              <a:latin typeface="Roboto"/>
              <a:ea typeface="Roboto"/>
              <a:cs typeface="Roboto"/>
              <a:sym typeface="Roboto"/>
            </a:endParaRPr>
          </a:p>
          <a:p>
            <a:pPr indent="-311150" lvl="0" marL="457200" rtl="0" algn="just">
              <a:spcBef>
                <a:spcPts val="0"/>
              </a:spcBef>
              <a:spcAft>
                <a:spcPts val="0"/>
              </a:spcAft>
              <a:buSzPts val="1300"/>
              <a:buFont typeface="Roboto"/>
              <a:buChar char="●"/>
            </a:pPr>
            <a:r>
              <a:rPr lang="en" sz="1300">
                <a:latin typeface="Roboto"/>
                <a:ea typeface="Roboto"/>
                <a:cs typeface="Roboto"/>
                <a:sym typeface="Roboto"/>
              </a:rPr>
              <a:t>Large displays often have overlapping windows, while smaller devices use </a:t>
            </a:r>
            <a:r>
              <a:rPr lang="en" sz="1300">
                <a:latin typeface="Roboto"/>
                <a:ea typeface="Roboto"/>
                <a:cs typeface="Roboto"/>
                <a:sym typeface="Roboto"/>
              </a:rPr>
              <a:t>non overlapping</a:t>
            </a:r>
            <a:r>
              <a:rPr lang="en" sz="1300">
                <a:latin typeface="Roboto"/>
                <a:ea typeface="Roboto"/>
                <a:cs typeface="Roboto"/>
                <a:sym typeface="Roboto"/>
              </a:rPr>
              <a:t> layers activated by gestures. </a:t>
            </a:r>
            <a:endParaRPr sz="1300">
              <a:latin typeface="Roboto"/>
              <a:ea typeface="Roboto"/>
              <a:cs typeface="Roboto"/>
              <a:sym typeface="Roboto"/>
            </a:endParaRPr>
          </a:p>
          <a:p>
            <a:pPr indent="0" lvl="0" marL="457200" rtl="0" algn="just">
              <a:spcBef>
                <a:spcPts val="0"/>
              </a:spcBef>
              <a:spcAft>
                <a:spcPts val="0"/>
              </a:spcAft>
              <a:buNone/>
            </a:pPr>
            <a:r>
              <a:t/>
            </a:r>
            <a:endParaRPr sz="1300">
              <a:latin typeface="Roboto"/>
              <a:ea typeface="Roboto"/>
              <a:cs typeface="Roboto"/>
              <a:sym typeface="Roboto"/>
            </a:endParaRPr>
          </a:p>
          <a:p>
            <a:pPr indent="-311150" lvl="0" marL="457200" rtl="0" algn="just">
              <a:spcBef>
                <a:spcPts val="0"/>
              </a:spcBef>
              <a:spcAft>
                <a:spcPts val="0"/>
              </a:spcAft>
              <a:buSzPts val="1300"/>
              <a:buFont typeface="Roboto"/>
              <a:buChar char="●"/>
            </a:pPr>
            <a:r>
              <a:rPr lang="en" sz="1300">
                <a:latin typeface="Roboto"/>
                <a:ea typeface="Roboto"/>
                <a:cs typeface="Roboto"/>
                <a:sym typeface="Roboto"/>
              </a:rPr>
              <a:t>The Windows Metro-style interface unifies these approaches, presenting full-screen applications without marked borders. </a:t>
            </a:r>
            <a:endParaRPr sz="1300">
              <a:latin typeface="Roboto"/>
              <a:ea typeface="Roboto"/>
              <a:cs typeface="Roboto"/>
              <a:sym typeface="Roboto"/>
            </a:endParaRPr>
          </a:p>
          <a:p>
            <a:pPr indent="0" lvl="0" marL="457200" rtl="0" algn="just">
              <a:spcBef>
                <a:spcPts val="0"/>
              </a:spcBef>
              <a:spcAft>
                <a:spcPts val="0"/>
              </a:spcAft>
              <a:buNone/>
            </a:pPr>
            <a:r>
              <a:t/>
            </a:r>
            <a:endParaRPr sz="1300">
              <a:latin typeface="Roboto"/>
              <a:ea typeface="Roboto"/>
              <a:cs typeface="Roboto"/>
              <a:sym typeface="Roboto"/>
            </a:endParaRPr>
          </a:p>
          <a:p>
            <a:pPr indent="-311150" lvl="0" marL="457200" rtl="0" algn="just">
              <a:spcBef>
                <a:spcPts val="0"/>
              </a:spcBef>
              <a:spcAft>
                <a:spcPts val="0"/>
              </a:spcAft>
              <a:buSzPts val="1300"/>
              <a:buFont typeface="Roboto"/>
              <a:buChar char="●"/>
            </a:pPr>
            <a:r>
              <a:rPr lang="en" sz="1300">
                <a:latin typeface="Roboto"/>
                <a:ea typeface="Roboto"/>
                <a:cs typeface="Roboto"/>
                <a:sym typeface="Roboto"/>
              </a:rPr>
              <a:t>Considerations for windows include size, layout, and management methods for interaction.</a:t>
            </a:r>
            <a:endParaRPr sz="1300">
              <a:latin typeface="Roboto"/>
              <a:ea typeface="Roboto"/>
              <a:cs typeface="Roboto"/>
              <a:sym typeface="Robo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36"/>
          <p:cNvSpPr/>
          <p:nvPr/>
        </p:nvSpPr>
        <p:spPr>
          <a:xfrm>
            <a:off x="150" y="9075"/>
            <a:ext cx="9144000" cy="771000"/>
          </a:xfrm>
          <a:prstGeom prst="rect">
            <a:avLst/>
          </a:prstGeom>
          <a:solidFill>
            <a:srgbClr val="07376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solidFill>
                  <a:schemeClr val="lt1"/>
                </a:solidFill>
                <a:latin typeface="Merriweather"/>
                <a:ea typeface="Merriweather"/>
                <a:cs typeface="Merriweather"/>
                <a:sym typeface="Merriweather"/>
              </a:rPr>
              <a:t>Human Computer Interaction</a:t>
            </a:r>
            <a:endParaRPr>
              <a:solidFill>
                <a:schemeClr val="lt1"/>
              </a:solidFill>
              <a:latin typeface="Merriweather"/>
              <a:ea typeface="Merriweather"/>
              <a:cs typeface="Merriweather"/>
              <a:sym typeface="Merriweather"/>
            </a:endParaRPr>
          </a:p>
          <a:p>
            <a:pPr indent="0" lvl="0" marL="0" marR="0" rtl="0" algn="l">
              <a:lnSpc>
                <a:spcPct val="100000"/>
              </a:lnSpc>
              <a:spcBef>
                <a:spcPts val="0"/>
              </a:spcBef>
              <a:spcAft>
                <a:spcPts val="0"/>
              </a:spcAft>
              <a:buNone/>
            </a:pPr>
            <a:r>
              <a:rPr lang="en">
                <a:solidFill>
                  <a:schemeClr val="lt1"/>
                </a:solidFill>
                <a:latin typeface="Merriweather"/>
                <a:ea typeface="Merriweather"/>
                <a:cs typeface="Merriweather"/>
                <a:sym typeface="Merriweather"/>
              </a:rPr>
              <a:t>Chapter 4: </a:t>
            </a:r>
            <a:endParaRPr>
              <a:solidFill>
                <a:schemeClr val="lt1"/>
              </a:solidFill>
              <a:latin typeface="Merriweather"/>
              <a:ea typeface="Merriweather"/>
              <a:cs typeface="Merriweather"/>
              <a:sym typeface="Merriweather"/>
            </a:endParaRPr>
          </a:p>
        </p:txBody>
      </p:sp>
      <p:pic>
        <p:nvPicPr>
          <p:cNvPr id="216" name="Google Shape;216;p36"/>
          <p:cNvPicPr preferRelativeResize="0"/>
          <p:nvPr/>
        </p:nvPicPr>
        <p:blipFill>
          <a:blip r:embed="rId3">
            <a:alphaModFix/>
          </a:blip>
          <a:stretch>
            <a:fillRect/>
          </a:stretch>
        </p:blipFill>
        <p:spPr>
          <a:xfrm>
            <a:off x="8535589" y="164774"/>
            <a:ext cx="361761" cy="393600"/>
          </a:xfrm>
          <a:prstGeom prst="rect">
            <a:avLst/>
          </a:prstGeom>
          <a:noFill/>
          <a:ln>
            <a:noFill/>
          </a:ln>
        </p:spPr>
      </p:pic>
      <p:pic>
        <p:nvPicPr>
          <p:cNvPr id="217" name="Google Shape;217;p36"/>
          <p:cNvPicPr preferRelativeResize="0"/>
          <p:nvPr/>
        </p:nvPicPr>
        <p:blipFill>
          <a:blip r:embed="rId4">
            <a:alphaModFix/>
          </a:blip>
          <a:stretch>
            <a:fillRect/>
          </a:stretch>
        </p:blipFill>
        <p:spPr>
          <a:xfrm>
            <a:off x="8073348" y="266873"/>
            <a:ext cx="399100" cy="189425"/>
          </a:xfrm>
          <a:prstGeom prst="rect">
            <a:avLst/>
          </a:prstGeom>
          <a:noFill/>
          <a:ln>
            <a:noFill/>
          </a:ln>
        </p:spPr>
      </p:pic>
      <p:sp>
        <p:nvSpPr>
          <p:cNvPr id="218" name="Google Shape;218;p3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219" name="Google Shape;219;p36"/>
          <p:cNvPicPr preferRelativeResize="0"/>
          <p:nvPr/>
        </p:nvPicPr>
        <p:blipFill>
          <a:blip r:embed="rId5">
            <a:alphaModFix/>
          </a:blip>
          <a:stretch>
            <a:fillRect/>
          </a:stretch>
        </p:blipFill>
        <p:spPr>
          <a:xfrm>
            <a:off x="1100288" y="1045225"/>
            <a:ext cx="6943725" cy="2933700"/>
          </a:xfrm>
          <a:prstGeom prst="rect">
            <a:avLst/>
          </a:prstGeom>
          <a:noFill/>
          <a:ln>
            <a:noFill/>
          </a:ln>
        </p:spPr>
      </p:pic>
      <p:sp>
        <p:nvSpPr>
          <p:cNvPr id="220" name="Google Shape;220;p36"/>
          <p:cNvSpPr txBox="1"/>
          <p:nvPr/>
        </p:nvSpPr>
        <p:spPr>
          <a:xfrm>
            <a:off x="1126625" y="4099200"/>
            <a:ext cx="6917400" cy="56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2"/>
                </a:solidFill>
                <a:latin typeface="Roboto"/>
                <a:ea typeface="Roboto"/>
                <a:cs typeface="Roboto"/>
                <a:sym typeface="Roboto"/>
              </a:rPr>
              <a:t>The hallmark of modern desktop user interfaces: multiple overlapping windows (left) and non overlapping layers for smaller displays (right).</a:t>
            </a:r>
            <a:endParaRPr sz="1300">
              <a:solidFill>
                <a:schemeClr val="dk2"/>
              </a:solidFill>
              <a:latin typeface="Roboto"/>
              <a:ea typeface="Roboto"/>
              <a:cs typeface="Roboto"/>
              <a:sym typeface="Roboto"/>
            </a:endParaRPr>
          </a:p>
          <a:p>
            <a:pPr indent="0" lvl="0" marL="0" rtl="0" algn="l">
              <a:spcBef>
                <a:spcPts val="0"/>
              </a:spcBef>
              <a:spcAft>
                <a:spcPts val="0"/>
              </a:spcAft>
              <a:buNone/>
            </a:pPr>
            <a:r>
              <a:t/>
            </a:r>
            <a:endParaRPr sz="1300">
              <a:solidFill>
                <a:schemeClr val="dk2"/>
              </a:solidFill>
              <a:latin typeface="Roboto"/>
              <a:ea typeface="Roboto"/>
              <a:cs typeface="Roboto"/>
              <a:sym typeface="Robo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37"/>
          <p:cNvSpPr/>
          <p:nvPr/>
        </p:nvSpPr>
        <p:spPr>
          <a:xfrm>
            <a:off x="150" y="9075"/>
            <a:ext cx="9144000" cy="771000"/>
          </a:xfrm>
          <a:prstGeom prst="rect">
            <a:avLst/>
          </a:prstGeom>
          <a:solidFill>
            <a:srgbClr val="07376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solidFill>
                  <a:schemeClr val="lt1"/>
                </a:solidFill>
                <a:latin typeface="Merriweather"/>
                <a:ea typeface="Merriweather"/>
                <a:cs typeface="Merriweather"/>
                <a:sym typeface="Merriweather"/>
              </a:rPr>
              <a:t>Human Computer Interaction</a:t>
            </a:r>
            <a:endParaRPr>
              <a:solidFill>
                <a:schemeClr val="lt1"/>
              </a:solidFill>
              <a:latin typeface="Merriweather"/>
              <a:ea typeface="Merriweather"/>
              <a:cs typeface="Merriweather"/>
              <a:sym typeface="Merriweather"/>
            </a:endParaRPr>
          </a:p>
          <a:p>
            <a:pPr indent="0" lvl="0" marL="0" marR="0" rtl="0" algn="l">
              <a:lnSpc>
                <a:spcPct val="100000"/>
              </a:lnSpc>
              <a:spcBef>
                <a:spcPts val="0"/>
              </a:spcBef>
              <a:spcAft>
                <a:spcPts val="0"/>
              </a:spcAft>
              <a:buNone/>
            </a:pPr>
            <a:r>
              <a:rPr lang="en">
                <a:solidFill>
                  <a:schemeClr val="lt1"/>
                </a:solidFill>
                <a:latin typeface="Merriweather"/>
                <a:ea typeface="Merriweather"/>
                <a:cs typeface="Merriweather"/>
                <a:sym typeface="Merriweather"/>
              </a:rPr>
              <a:t>Chapter 4: </a:t>
            </a:r>
            <a:endParaRPr>
              <a:solidFill>
                <a:schemeClr val="lt1"/>
              </a:solidFill>
              <a:latin typeface="Merriweather"/>
              <a:ea typeface="Merriweather"/>
              <a:cs typeface="Merriweather"/>
              <a:sym typeface="Merriweather"/>
            </a:endParaRPr>
          </a:p>
        </p:txBody>
      </p:sp>
      <p:pic>
        <p:nvPicPr>
          <p:cNvPr id="226" name="Google Shape;226;p37"/>
          <p:cNvPicPr preferRelativeResize="0"/>
          <p:nvPr/>
        </p:nvPicPr>
        <p:blipFill>
          <a:blip r:embed="rId3">
            <a:alphaModFix/>
          </a:blip>
          <a:stretch>
            <a:fillRect/>
          </a:stretch>
        </p:blipFill>
        <p:spPr>
          <a:xfrm>
            <a:off x="8535589" y="164774"/>
            <a:ext cx="361761" cy="393600"/>
          </a:xfrm>
          <a:prstGeom prst="rect">
            <a:avLst/>
          </a:prstGeom>
          <a:noFill/>
          <a:ln>
            <a:noFill/>
          </a:ln>
        </p:spPr>
      </p:pic>
      <p:pic>
        <p:nvPicPr>
          <p:cNvPr id="227" name="Google Shape;227;p37"/>
          <p:cNvPicPr preferRelativeResize="0"/>
          <p:nvPr/>
        </p:nvPicPr>
        <p:blipFill>
          <a:blip r:embed="rId4">
            <a:alphaModFix/>
          </a:blip>
          <a:stretch>
            <a:fillRect/>
          </a:stretch>
        </p:blipFill>
        <p:spPr>
          <a:xfrm>
            <a:off x="8073348" y="266873"/>
            <a:ext cx="399100" cy="189425"/>
          </a:xfrm>
          <a:prstGeom prst="rect">
            <a:avLst/>
          </a:prstGeom>
          <a:noFill/>
          <a:ln>
            <a:noFill/>
          </a:ln>
        </p:spPr>
      </p:pic>
      <p:sp>
        <p:nvSpPr>
          <p:cNvPr id="228" name="Google Shape;228;p3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229" name="Google Shape;229;p37"/>
          <p:cNvPicPr preferRelativeResize="0"/>
          <p:nvPr/>
        </p:nvPicPr>
        <p:blipFill>
          <a:blip r:embed="rId5">
            <a:alphaModFix/>
          </a:blip>
          <a:stretch>
            <a:fillRect/>
          </a:stretch>
        </p:blipFill>
        <p:spPr>
          <a:xfrm>
            <a:off x="1609725" y="780075"/>
            <a:ext cx="5924550" cy="2981325"/>
          </a:xfrm>
          <a:prstGeom prst="rect">
            <a:avLst/>
          </a:prstGeom>
          <a:noFill/>
          <a:ln>
            <a:noFill/>
          </a:ln>
        </p:spPr>
      </p:pic>
      <p:sp>
        <p:nvSpPr>
          <p:cNvPr id="230" name="Google Shape;230;p37"/>
          <p:cNvSpPr txBox="1"/>
          <p:nvPr/>
        </p:nvSpPr>
        <p:spPr>
          <a:xfrm>
            <a:off x="1647050" y="3925725"/>
            <a:ext cx="5924100" cy="60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2"/>
                </a:solidFill>
                <a:latin typeface="Roboto"/>
                <a:ea typeface="Roboto"/>
                <a:cs typeface="Roboto"/>
                <a:sym typeface="Roboto"/>
              </a:rPr>
              <a:t>The Microsoft® Metro–style interface that unifies the mobile and desktop</a:t>
            </a:r>
            <a:endParaRPr sz="1300">
              <a:solidFill>
                <a:schemeClr val="dk2"/>
              </a:solidFill>
              <a:latin typeface="Roboto"/>
              <a:ea typeface="Roboto"/>
              <a:cs typeface="Roboto"/>
              <a:sym typeface="Roboto"/>
            </a:endParaRPr>
          </a:p>
          <a:p>
            <a:pPr indent="0" lvl="0" marL="0" rtl="0" algn="l">
              <a:spcBef>
                <a:spcPts val="0"/>
              </a:spcBef>
              <a:spcAft>
                <a:spcPts val="0"/>
              </a:spcAft>
              <a:buNone/>
            </a:pPr>
            <a:r>
              <a:rPr lang="en" sz="1300">
                <a:solidFill>
                  <a:schemeClr val="dk2"/>
                </a:solidFill>
                <a:latin typeface="Roboto"/>
                <a:ea typeface="Roboto"/>
                <a:cs typeface="Roboto"/>
                <a:sym typeface="Roboto"/>
              </a:rPr>
              <a:t>interaction.</a:t>
            </a:r>
            <a:endParaRPr sz="1300">
              <a:solidFill>
                <a:schemeClr val="dk2"/>
              </a:solidFill>
              <a:latin typeface="Roboto"/>
              <a:ea typeface="Roboto"/>
              <a:cs typeface="Roboto"/>
              <a:sym typeface="Roboto"/>
            </a:endParaRPr>
          </a:p>
          <a:p>
            <a:pPr indent="0" lvl="0" marL="0" rtl="0" algn="l">
              <a:spcBef>
                <a:spcPts val="0"/>
              </a:spcBef>
              <a:spcAft>
                <a:spcPts val="0"/>
              </a:spcAft>
              <a:buNone/>
            </a:pPr>
            <a:r>
              <a:t/>
            </a:r>
            <a:endParaRPr sz="1300">
              <a:solidFill>
                <a:schemeClr val="dk2"/>
              </a:solidFill>
              <a:latin typeface="Roboto"/>
              <a:ea typeface="Roboto"/>
              <a:cs typeface="Roboto"/>
              <a:sym typeface="Robo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38"/>
          <p:cNvSpPr/>
          <p:nvPr/>
        </p:nvSpPr>
        <p:spPr>
          <a:xfrm>
            <a:off x="150" y="9075"/>
            <a:ext cx="9144000" cy="771000"/>
          </a:xfrm>
          <a:prstGeom prst="rect">
            <a:avLst/>
          </a:prstGeom>
          <a:solidFill>
            <a:srgbClr val="07376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solidFill>
                  <a:schemeClr val="lt1"/>
                </a:solidFill>
                <a:latin typeface="Merriweather"/>
                <a:ea typeface="Merriweather"/>
                <a:cs typeface="Merriweather"/>
                <a:sym typeface="Merriweather"/>
              </a:rPr>
              <a:t>Human Computer Interaction</a:t>
            </a:r>
            <a:endParaRPr>
              <a:solidFill>
                <a:schemeClr val="lt1"/>
              </a:solidFill>
              <a:latin typeface="Merriweather"/>
              <a:ea typeface="Merriweather"/>
              <a:cs typeface="Merriweather"/>
              <a:sym typeface="Merriweather"/>
            </a:endParaRPr>
          </a:p>
          <a:p>
            <a:pPr indent="0" lvl="0" marL="0" marR="0" rtl="0" algn="l">
              <a:lnSpc>
                <a:spcPct val="100000"/>
              </a:lnSpc>
              <a:spcBef>
                <a:spcPts val="0"/>
              </a:spcBef>
              <a:spcAft>
                <a:spcPts val="0"/>
              </a:spcAft>
              <a:buNone/>
            </a:pPr>
            <a:r>
              <a:rPr lang="en">
                <a:solidFill>
                  <a:schemeClr val="lt1"/>
                </a:solidFill>
                <a:latin typeface="Merriweather"/>
                <a:ea typeface="Merriweather"/>
                <a:cs typeface="Merriweather"/>
                <a:sym typeface="Merriweather"/>
              </a:rPr>
              <a:t>Chapter 4: </a:t>
            </a:r>
            <a:endParaRPr>
              <a:solidFill>
                <a:schemeClr val="lt1"/>
              </a:solidFill>
              <a:latin typeface="Merriweather"/>
              <a:ea typeface="Merriweather"/>
              <a:cs typeface="Merriweather"/>
              <a:sym typeface="Merriweather"/>
            </a:endParaRPr>
          </a:p>
        </p:txBody>
      </p:sp>
      <p:pic>
        <p:nvPicPr>
          <p:cNvPr id="236" name="Google Shape;236;p38"/>
          <p:cNvPicPr preferRelativeResize="0"/>
          <p:nvPr/>
        </p:nvPicPr>
        <p:blipFill>
          <a:blip r:embed="rId3">
            <a:alphaModFix/>
          </a:blip>
          <a:stretch>
            <a:fillRect/>
          </a:stretch>
        </p:blipFill>
        <p:spPr>
          <a:xfrm>
            <a:off x="8535589" y="164774"/>
            <a:ext cx="361761" cy="393600"/>
          </a:xfrm>
          <a:prstGeom prst="rect">
            <a:avLst/>
          </a:prstGeom>
          <a:noFill/>
          <a:ln>
            <a:noFill/>
          </a:ln>
        </p:spPr>
      </p:pic>
      <p:pic>
        <p:nvPicPr>
          <p:cNvPr id="237" name="Google Shape;237;p38"/>
          <p:cNvPicPr preferRelativeResize="0"/>
          <p:nvPr/>
        </p:nvPicPr>
        <p:blipFill>
          <a:blip r:embed="rId4">
            <a:alphaModFix/>
          </a:blip>
          <a:stretch>
            <a:fillRect/>
          </a:stretch>
        </p:blipFill>
        <p:spPr>
          <a:xfrm>
            <a:off x="8073348" y="266873"/>
            <a:ext cx="399100" cy="189425"/>
          </a:xfrm>
          <a:prstGeom prst="rect">
            <a:avLst/>
          </a:prstGeom>
          <a:noFill/>
          <a:ln>
            <a:noFill/>
          </a:ln>
        </p:spPr>
      </p:pic>
      <p:sp>
        <p:nvSpPr>
          <p:cNvPr id="238" name="Google Shape;238;p3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239" name="Google Shape;239;p38"/>
          <p:cNvSpPr txBox="1"/>
          <p:nvPr/>
        </p:nvSpPr>
        <p:spPr>
          <a:xfrm>
            <a:off x="146500" y="915950"/>
            <a:ext cx="8751000" cy="400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300">
                <a:latin typeface="Roboto"/>
                <a:ea typeface="Roboto"/>
                <a:cs typeface="Roboto"/>
                <a:sym typeface="Roboto"/>
              </a:rPr>
              <a:t>Icons:</a:t>
            </a:r>
            <a:endParaRPr b="1" sz="1300">
              <a:latin typeface="Roboto"/>
              <a:ea typeface="Roboto"/>
              <a:cs typeface="Roboto"/>
              <a:sym typeface="Roboto"/>
            </a:endParaRPr>
          </a:p>
          <a:p>
            <a:pPr indent="0" lvl="0" marL="0" rtl="0" algn="l">
              <a:spcBef>
                <a:spcPts val="0"/>
              </a:spcBef>
              <a:spcAft>
                <a:spcPts val="0"/>
              </a:spcAft>
              <a:buNone/>
            </a:pPr>
            <a:r>
              <a:t/>
            </a:r>
            <a:endParaRPr b="1" sz="1300">
              <a:latin typeface="Roboto"/>
              <a:ea typeface="Roboto"/>
              <a:cs typeface="Roboto"/>
              <a:sym typeface="Roboto"/>
            </a:endParaRPr>
          </a:p>
          <a:p>
            <a:pPr indent="-311150" lvl="0" marL="457200" rtl="0" algn="l">
              <a:spcBef>
                <a:spcPts val="0"/>
              </a:spcBef>
              <a:spcAft>
                <a:spcPts val="0"/>
              </a:spcAft>
              <a:buSzPts val="1300"/>
              <a:buFont typeface="Roboto"/>
              <a:buChar char="●"/>
            </a:pPr>
            <a:r>
              <a:rPr lang="en" sz="1300">
                <a:latin typeface="Roboto"/>
                <a:ea typeface="Roboto"/>
                <a:cs typeface="Roboto"/>
                <a:sym typeface="Roboto"/>
              </a:rPr>
              <a:t>Interactable objects, like icons, serve as compact visual representations for easy interaction. </a:t>
            </a:r>
            <a:endParaRPr sz="1300">
              <a:latin typeface="Roboto"/>
              <a:ea typeface="Roboto"/>
              <a:cs typeface="Roboto"/>
              <a:sym typeface="Roboto"/>
            </a:endParaRPr>
          </a:p>
          <a:p>
            <a:pPr indent="0" lvl="0" marL="457200" rtl="0" algn="l">
              <a:spcBef>
                <a:spcPts val="0"/>
              </a:spcBef>
              <a:spcAft>
                <a:spcPts val="0"/>
              </a:spcAft>
              <a:buNone/>
            </a:pPr>
            <a:r>
              <a:t/>
            </a:r>
            <a:endParaRPr sz="1300">
              <a:latin typeface="Roboto"/>
              <a:ea typeface="Roboto"/>
              <a:cs typeface="Roboto"/>
              <a:sym typeface="Roboto"/>
            </a:endParaRPr>
          </a:p>
          <a:p>
            <a:pPr indent="-311150" lvl="0" marL="457200" rtl="0" algn="l">
              <a:spcBef>
                <a:spcPts val="0"/>
              </a:spcBef>
              <a:spcAft>
                <a:spcPts val="0"/>
              </a:spcAft>
              <a:buSzPts val="1300"/>
              <a:buFont typeface="Roboto"/>
              <a:buChar char="●"/>
            </a:pPr>
            <a:r>
              <a:rPr lang="en" sz="1300">
                <a:latin typeface="Roboto"/>
                <a:ea typeface="Roboto"/>
                <a:cs typeface="Roboto"/>
                <a:sym typeface="Roboto"/>
              </a:rPr>
              <a:t>Clickable icons, simple and intuitive, are designed to be informative despite their small size. </a:t>
            </a:r>
            <a:endParaRPr sz="1300">
              <a:latin typeface="Roboto"/>
              <a:ea typeface="Roboto"/>
              <a:cs typeface="Roboto"/>
              <a:sym typeface="Roboto"/>
            </a:endParaRPr>
          </a:p>
          <a:p>
            <a:pPr indent="0" lvl="0" marL="457200" rtl="0" algn="l">
              <a:spcBef>
                <a:spcPts val="0"/>
              </a:spcBef>
              <a:spcAft>
                <a:spcPts val="0"/>
              </a:spcAft>
              <a:buNone/>
            </a:pPr>
            <a:r>
              <a:t/>
            </a:r>
            <a:endParaRPr sz="1300">
              <a:latin typeface="Roboto"/>
              <a:ea typeface="Roboto"/>
              <a:cs typeface="Roboto"/>
              <a:sym typeface="Roboto"/>
            </a:endParaRPr>
          </a:p>
          <a:p>
            <a:pPr indent="-311150" lvl="0" marL="457200" rtl="0" algn="l">
              <a:spcBef>
                <a:spcPts val="0"/>
              </a:spcBef>
              <a:spcAft>
                <a:spcPts val="0"/>
              </a:spcAft>
              <a:buSzPts val="1300"/>
              <a:buFont typeface="Roboto"/>
              <a:buChar char="●"/>
            </a:pPr>
            <a:r>
              <a:rPr lang="en" sz="1300">
                <a:latin typeface="Roboto"/>
                <a:ea typeface="Roboto"/>
                <a:cs typeface="Roboto"/>
                <a:sym typeface="Roboto"/>
              </a:rPr>
              <a:t>The Windows Metro-style interface introduces dynamic "tiles" that can change appearance, providing useful information such as the number of unread emails within the icon.</a:t>
            </a:r>
            <a:endParaRPr sz="1300">
              <a:latin typeface="Roboto"/>
              <a:ea typeface="Roboto"/>
              <a:cs typeface="Roboto"/>
              <a:sym typeface="Roboto"/>
            </a:endParaRPr>
          </a:p>
          <a:p>
            <a:pPr indent="0" lvl="0" marL="457200" rtl="0" algn="l">
              <a:spcBef>
                <a:spcPts val="0"/>
              </a:spcBef>
              <a:spcAft>
                <a:spcPts val="0"/>
              </a:spcAft>
              <a:buNone/>
            </a:pPr>
            <a:r>
              <a:t/>
            </a:r>
            <a:endParaRPr sz="1300">
              <a:latin typeface="Roboto"/>
              <a:ea typeface="Roboto"/>
              <a:cs typeface="Roboto"/>
              <a:sym typeface="Roboto"/>
            </a:endParaRPr>
          </a:p>
        </p:txBody>
      </p:sp>
      <p:pic>
        <p:nvPicPr>
          <p:cNvPr id="240" name="Google Shape;240;p38"/>
          <p:cNvPicPr preferRelativeResize="0"/>
          <p:nvPr/>
        </p:nvPicPr>
        <p:blipFill>
          <a:blip r:embed="rId5">
            <a:alphaModFix/>
          </a:blip>
          <a:stretch>
            <a:fillRect/>
          </a:stretch>
        </p:blipFill>
        <p:spPr>
          <a:xfrm>
            <a:off x="633447" y="2878450"/>
            <a:ext cx="4307600" cy="1930725"/>
          </a:xfrm>
          <a:prstGeom prst="rect">
            <a:avLst/>
          </a:prstGeom>
          <a:noFill/>
          <a:ln>
            <a:noFill/>
          </a:ln>
        </p:spPr>
      </p:pic>
      <p:sp>
        <p:nvSpPr>
          <p:cNvPr id="241" name="Google Shape;241;p38"/>
          <p:cNvSpPr txBox="1"/>
          <p:nvPr/>
        </p:nvSpPr>
        <p:spPr>
          <a:xfrm>
            <a:off x="5107850" y="3327225"/>
            <a:ext cx="3747000" cy="10929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 sz="1300">
                <a:solidFill>
                  <a:schemeClr val="dk2"/>
                </a:solidFill>
                <a:latin typeface="Roboto"/>
                <a:ea typeface="Roboto"/>
                <a:cs typeface="Roboto"/>
                <a:sym typeface="Roboto"/>
              </a:rPr>
              <a:t>(Left) Obscure Google Chrome browser icon design (difficult to tell at a glance what the icon represents) vs. (right) informative icon design for the Angry Birds application (the visual imagery of an “angry bird” is well captured).</a:t>
            </a:r>
            <a:endParaRPr sz="1300">
              <a:solidFill>
                <a:schemeClr val="dk2"/>
              </a:solidFill>
              <a:latin typeface="Roboto"/>
              <a:ea typeface="Roboto"/>
              <a:cs typeface="Roboto"/>
              <a:sym typeface="Roboto"/>
            </a:endParaRPr>
          </a:p>
          <a:p>
            <a:pPr indent="0" lvl="0" marL="0" rtl="0" algn="just">
              <a:spcBef>
                <a:spcPts val="0"/>
              </a:spcBef>
              <a:spcAft>
                <a:spcPts val="0"/>
              </a:spcAft>
              <a:buNone/>
            </a:pPr>
            <a:r>
              <a:t/>
            </a:r>
            <a:endParaRPr sz="1300">
              <a:solidFill>
                <a:schemeClr val="dk2"/>
              </a:solidFill>
              <a:latin typeface="Roboto"/>
              <a:ea typeface="Roboto"/>
              <a:cs typeface="Roboto"/>
              <a:sym typeface="Robo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39"/>
          <p:cNvSpPr/>
          <p:nvPr/>
        </p:nvSpPr>
        <p:spPr>
          <a:xfrm>
            <a:off x="150" y="9075"/>
            <a:ext cx="9144000" cy="771000"/>
          </a:xfrm>
          <a:prstGeom prst="rect">
            <a:avLst/>
          </a:prstGeom>
          <a:solidFill>
            <a:srgbClr val="07376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solidFill>
                  <a:schemeClr val="lt1"/>
                </a:solidFill>
                <a:latin typeface="Merriweather"/>
                <a:ea typeface="Merriweather"/>
                <a:cs typeface="Merriweather"/>
                <a:sym typeface="Merriweather"/>
              </a:rPr>
              <a:t>Human Computer Interaction</a:t>
            </a:r>
            <a:endParaRPr>
              <a:solidFill>
                <a:schemeClr val="lt1"/>
              </a:solidFill>
              <a:latin typeface="Merriweather"/>
              <a:ea typeface="Merriweather"/>
              <a:cs typeface="Merriweather"/>
              <a:sym typeface="Merriweather"/>
            </a:endParaRPr>
          </a:p>
          <a:p>
            <a:pPr indent="0" lvl="0" marL="0" marR="0" rtl="0" algn="l">
              <a:lnSpc>
                <a:spcPct val="100000"/>
              </a:lnSpc>
              <a:spcBef>
                <a:spcPts val="0"/>
              </a:spcBef>
              <a:spcAft>
                <a:spcPts val="0"/>
              </a:spcAft>
              <a:buNone/>
            </a:pPr>
            <a:r>
              <a:rPr lang="en">
                <a:solidFill>
                  <a:schemeClr val="lt1"/>
                </a:solidFill>
                <a:latin typeface="Merriweather"/>
                <a:ea typeface="Merriweather"/>
                <a:cs typeface="Merriweather"/>
                <a:sym typeface="Merriweather"/>
              </a:rPr>
              <a:t>Chapter 4: </a:t>
            </a:r>
            <a:endParaRPr>
              <a:solidFill>
                <a:schemeClr val="lt1"/>
              </a:solidFill>
              <a:latin typeface="Merriweather"/>
              <a:ea typeface="Merriweather"/>
              <a:cs typeface="Merriweather"/>
              <a:sym typeface="Merriweather"/>
            </a:endParaRPr>
          </a:p>
        </p:txBody>
      </p:sp>
      <p:pic>
        <p:nvPicPr>
          <p:cNvPr id="247" name="Google Shape;247;p39"/>
          <p:cNvPicPr preferRelativeResize="0"/>
          <p:nvPr/>
        </p:nvPicPr>
        <p:blipFill>
          <a:blip r:embed="rId3">
            <a:alphaModFix/>
          </a:blip>
          <a:stretch>
            <a:fillRect/>
          </a:stretch>
        </p:blipFill>
        <p:spPr>
          <a:xfrm>
            <a:off x="8535589" y="164774"/>
            <a:ext cx="361761" cy="393600"/>
          </a:xfrm>
          <a:prstGeom prst="rect">
            <a:avLst/>
          </a:prstGeom>
          <a:noFill/>
          <a:ln>
            <a:noFill/>
          </a:ln>
        </p:spPr>
      </p:pic>
      <p:pic>
        <p:nvPicPr>
          <p:cNvPr id="248" name="Google Shape;248;p39"/>
          <p:cNvPicPr preferRelativeResize="0"/>
          <p:nvPr/>
        </p:nvPicPr>
        <p:blipFill>
          <a:blip r:embed="rId4">
            <a:alphaModFix/>
          </a:blip>
          <a:stretch>
            <a:fillRect/>
          </a:stretch>
        </p:blipFill>
        <p:spPr>
          <a:xfrm>
            <a:off x="8073348" y="266873"/>
            <a:ext cx="399100" cy="189425"/>
          </a:xfrm>
          <a:prstGeom prst="rect">
            <a:avLst/>
          </a:prstGeom>
          <a:noFill/>
          <a:ln>
            <a:noFill/>
          </a:ln>
        </p:spPr>
      </p:pic>
      <p:sp>
        <p:nvSpPr>
          <p:cNvPr id="249" name="Google Shape;249;p3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250" name="Google Shape;250;p39"/>
          <p:cNvPicPr preferRelativeResize="0"/>
          <p:nvPr/>
        </p:nvPicPr>
        <p:blipFill>
          <a:blip r:embed="rId5">
            <a:alphaModFix/>
          </a:blip>
          <a:stretch>
            <a:fillRect/>
          </a:stretch>
        </p:blipFill>
        <p:spPr>
          <a:xfrm>
            <a:off x="4205515" y="780075"/>
            <a:ext cx="4938486" cy="4363426"/>
          </a:xfrm>
          <a:prstGeom prst="rect">
            <a:avLst/>
          </a:prstGeom>
          <a:noFill/>
          <a:ln>
            <a:noFill/>
          </a:ln>
        </p:spPr>
      </p:pic>
      <p:sp>
        <p:nvSpPr>
          <p:cNvPr id="251" name="Google Shape;251;p39"/>
          <p:cNvSpPr txBox="1"/>
          <p:nvPr/>
        </p:nvSpPr>
        <p:spPr>
          <a:xfrm>
            <a:off x="259150" y="3061538"/>
            <a:ext cx="3893700" cy="177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2"/>
                </a:solidFill>
                <a:latin typeface="Roboto"/>
                <a:ea typeface="Roboto"/>
                <a:cs typeface="Roboto"/>
                <a:sym typeface="Roboto"/>
              </a:rPr>
              <a:t>Different styles of menus</a:t>
            </a:r>
            <a:endParaRPr sz="1300">
              <a:solidFill>
                <a:schemeClr val="dk2"/>
              </a:solidFill>
              <a:latin typeface="Roboto"/>
              <a:ea typeface="Roboto"/>
              <a:cs typeface="Roboto"/>
              <a:sym typeface="Roboto"/>
            </a:endParaRPr>
          </a:p>
          <a:p>
            <a:pPr indent="0" lvl="0" marL="0" rtl="0" algn="l">
              <a:spcBef>
                <a:spcPts val="0"/>
              </a:spcBef>
              <a:spcAft>
                <a:spcPts val="0"/>
              </a:spcAft>
              <a:buNone/>
            </a:pPr>
            <a:r>
              <a:t/>
            </a:r>
            <a:endParaRPr sz="1300">
              <a:solidFill>
                <a:schemeClr val="dk2"/>
              </a:solidFill>
              <a:latin typeface="Roboto"/>
              <a:ea typeface="Roboto"/>
              <a:cs typeface="Roboto"/>
              <a:sym typeface="Roboto"/>
            </a:endParaRPr>
          </a:p>
          <a:p>
            <a:pPr indent="0" lvl="0" marL="0" rtl="0" algn="l">
              <a:spcBef>
                <a:spcPts val="0"/>
              </a:spcBef>
              <a:spcAft>
                <a:spcPts val="0"/>
              </a:spcAft>
              <a:buNone/>
            </a:pPr>
            <a:r>
              <a:rPr lang="en" sz="1300">
                <a:solidFill>
                  <a:schemeClr val="dk2"/>
                </a:solidFill>
                <a:latin typeface="Roboto"/>
                <a:ea typeface="Roboto"/>
                <a:cs typeface="Roboto"/>
                <a:sym typeface="Roboto"/>
              </a:rPr>
              <a:t>(a) pull down</a:t>
            </a:r>
            <a:endParaRPr sz="1300">
              <a:solidFill>
                <a:schemeClr val="dk2"/>
              </a:solidFill>
              <a:latin typeface="Roboto"/>
              <a:ea typeface="Roboto"/>
              <a:cs typeface="Roboto"/>
              <a:sym typeface="Roboto"/>
            </a:endParaRPr>
          </a:p>
          <a:p>
            <a:pPr indent="0" lvl="0" marL="0" rtl="0" algn="l">
              <a:spcBef>
                <a:spcPts val="0"/>
              </a:spcBef>
              <a:spcAft>
                <a:spcPts val="0"/>
              </a:spcAft>
              <a:buNone/>
            </a:pPr>
            <a:r>
              <a:rPr lang="en" sz="1300">
                <a:solidFill>
                  <a:schemeClr val="dk2"/>
                </a:solidFill>
                <a:latin typeface="Roboto"/>
                <a:ea typeface="Roboto"/>
                <a:cs typeface="Roboto"/>
                <a:sym typeface="Roboto"/>
              </a:rPr>
              <a:t>(b) pop up</a:t>
            </a:r>
            <a:endParaRPr sz="1300">
              <a:solidFill>
                <a:schemeClr val="dk2"/>
              </a:solidFill>
              <a:latin typeface="Roboto"/>
              <a:ea typeface="Roboto"/>
              <a:cs typeface="Roboto"/>
              <a:sym typeface="Roboto"/>
            </a:endParaRPr>
          </a:p>
          <a:p>
            <a:pPr indent="0" lvl="0" marL="0" rtl="0" algn="l">
              <a:spcBef>
                <a:spcPts val="0"/>
              </a:spcBef>
              <a:spcAft>
                <a:spcPts val="0"/>
              </a:spcAft>
              <a:buNone/>
            </a:pPr>
            <a:r>
              <a:rPr lang="en" sz="1300">
                <a:solidFill>
                  <a:schemeClr val="dk2"/>
                </a:solidFill>
                <a:latin typeface="Roboto"/>
                <a:ea typeface="Roboto"/>
                <a:cs typeface="Roboto"/>
                <a:sym typeface="Roboto"/>
              </a:rPr>
              <a:t>(c) 2-D application bar</a:t>
            </a:r>
            <a:endParaRPr sz="1300">
              <a:solidFill>
                <a:schemeClr val="dk2"/>
              </a:solidFill>
              <a:latin typeface="Roboto"/>
              <a:ea typeface="Roboto"/>
              <a:cs typeface="Roboto"/>
              <a:sym typeface="Roboto"/>
            </a:endParaRPr>
          </a:p>
          <a:p>
            <a:pPr indent="0" lvl="0" marL="0" rtl="0" algn="l">
              <a:spcBef>
                <a:spcPts val="0"/>
              </a:spcBef>
              <a:spcAft>
                <a:spcPts val="0"/>
              </a:spcAft>
              <a:buNone/>
            </a:pPr>
            <a:r>
              <a:rPr lang="en" sz="1300">
                <a:solidFill>
                  <a:schemeClr val="dk2"/>
                </a:solidFill>
                <a:latin typeface="Roboto"/>
                <a:ea typeface="Roboto"/>
                <a:cs typeface="Roboto"/>
                <a:sym typeface="Roboto"/>
              </a:rPr>
              <a:t>(d) 1-D </a:t>
            </a:r>
            <a:r>
              <a:rPr lang="en" sz="1300">
                <a:solidFill>
                  <a:schemeClr val="dk2"/>
                </a:solidFill>
                <a:latin typeface="Roboto"/>
                <a:ea typeface="Roboto"/>
                <a:cs typeface="Roboto"/>
                <a:sym typeface="Roboto"/>
              </a:rPr>
              <a:t>t</a:t>
            </a:r>
            <a:r>
              <a:rPr lang="en" sz="1300">
                <a:solidFill>
                  <a:schemeClr val="dk2"/>
                </a:solidFill>
                <a:latin typeface="Roboto"/>
                <a:ea typeface="Roboto"/>
                <a:cs typeface="Roboto"/>
                <a:sym typeface="Roboto"/>
              </a:rPr>
              <a:t>oolbar</a:t>
            </a:r>
            <a:endParaRPr sz="1300">
              <a:solidFill>
                <a:schemeClr val="dk2"/>
              </a:solidFill>
              <a:latin typeface="Roboto"/>
              <a:ea typeface="Roboto"/>
              <a:cs typeface="Roboto"/>
              <a:sym typeface="Roboto"/>
            </a:endParaRPr>
          </a:p>
          <a:p>
            <a:pPr indent="0" lvl="0" marL="0" rtl="0" algn="l">
              <a:spcBef>
                <a:spcPts val="0"/>
              </a:spcBef>
              <a:spcAft>
                <a:spcPts val="0"/>
              </a:spcAft>
              <a:buNone/>
            </a:pPr>
            <a:r>
              <a:rPr lang="en" sz="1300">
                <a:solidFill>
                  <a:schemeClr val="dk2"/>
                </a:solidFill>
                <a:latin typeface="Roboto"/>
                <a:ea typeface="Roboto"/>
                <a:cs typeface="Roboto"/>
                <a:sym typeface="Roboto"/>
              </a:rPr>
              <a:t>(e) tabs. </a:t>
            </a:r>
            <a:endParaRPr sz="1300">
              <a:solidFill>
                <a:schemeClr val="dk2"/>
              </a:solidFill>
              <a:latin typeface="Roboto"/>
              <a:ea typeface="Roboto"/>
              <a:cs typeface="Roboto"/>
              <a:sym typeface="Roboto"/>
            </a:endParaRPr>
          </a:p>
          <a:p>
            <a:pPr indent="0" lvl="0" marL="0" rtl="0" algn="l">
              <a:spcBef>
                <a:spcPts val="0"/>
              </a:spcBef>
              <a:spcAft>
                <a:spcPts val="0"/>
              </a:spcAft>
              <a:buNone/>
            </a:pPr>
            <a:r>
              <a:t/>
            </a:r>
            <a:endParaRPr sz="1300">
              <a:solidFill>
                <a:schemeClr val="dk2"/>
              </a:solidFill>
              <a:latin typeface="Roboto"/>
              <a:ea typeface="Roboto"/>
              <a:cs typeface="Roboto"/>
              <a:sym typeface="Roboto"/>
            </a:endParaRPr>
          </a:p>
        </p:txBody>
      </p:sp>
      <p:sp>
        <p:nvSpPr>
          <p:cNvPr id="252" name="Google Shape;252;p39"/>
          <p:cNvSpPr txBox="1"/>
          <p:nvPr/>
        </p:nvSpPr>
        <p:spPr>
          <a:xfrm>
            <a:off x="181175" y="959325"/>
            <a:ext cx="3972600" cy="193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300">
                <a:latin typeface="Roboto"/>
                <a:ea typeface="Roboto"/>
                <a:cs typeface="Roboto"/>
                <a:sym typeface="Roboto"/>
              </a:rPr>
              <a:t>Menu:</a:t>
            </a:r>
            <a:endParaRPr b="1" sz="1300">
              <a:latin typeface="Roboto"/>
              <a:ea typeface="Roboto"/>
              <a:cs typeface="Roboto"/>
              <a:sym typeface="Roboto"/>
            </a:endParaRPr>
          </a:p>
          <a:p>
            <a:pPr indent="0" lvl="0" marL="0" rtl="0" algn="l">
              <a:spcBef>
                <a:spcPts val="0"/>
              </a:spcBef>
              <a:spcAft>
                <a:spcPts val="0"/>
              </a:spcAft>
              <a:buNone/>
            </a:pPr>
            <a:r>
              <a:t/>
            </a:r>
            <a:endParaRPr b="1" sz="1300">
              <a:latin typeface="Roboto"/>
              <a:ea typeface="Roboto"/>
              <a:cs typeface="Roboto"/>
              <a:sym typeface="Roboto"/>
            </a:endParaRPr>
          </a:p>
          <a:p>
            <a:pPr indent="0" lvl="0" marL="0" rtl="0" algn="just">
              <a:spcBef>
                <a:spcPts val="0"/>
              </a:spcBef>
              <a:spcAft>
                <a:spcPts val="0"/>
              </a:spcAft>
              <a:buNone/>
            </a:pPr>
            <a:r>
              <a:rPr lang="en" sz="1300">
                <a:latin typeface="Roboto"/>
                <a:ea typeface="Roboto"/>
                <a:cs typeface="Roboto"/>
                <a:sym typeface="Roboto"/>
              </a:rPr>
              <a:t>Menus allow activations of commands and tasks through selection (recognition) rather than recall. Typical menus are organized as a one-dimensional list or a two-dimensional (2-D) array of items</a:t>
            </a:r>
            <a:endParaRPr b="1" sz="1300">
              <a:solidFill>
                <a:schemeClr val="dk2"/>
              </a:solidFill>
              <a:latin typeface="Roboto"/>
              <a:ea typeface="Roboto"/>
              <a:cs typeface="Roboto"/>
              <a:sym typeface="Robo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40"/>
          <p:cNvSpPr/>
          <p:nvPr/>
        </p:nvSpPr>
        <p:spPr>
          <a:xfrm>
            <a:off x="150" y="9075"/>
            <a:ext cx="9144000" cy="771000"/>
          </a:xfrm>
          <a:prstGeom prst="rect">
            <a:avLst/>
          </a:prstGeom>
          <a:solidFill>
            <a:srgbClr val="07376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solidFill>
                  <a:schemeClr val="lt1"/>
                </a:solidFill>
                <a:latin typeface="Merriweather"/>
                <a:ea typeface="Merriweather"/>
                <a:cs typeface="Merriweather"/>
                <a:sym typeface="Merriweather"/>
              </a:rPr>
              <a:t>Human Computer Interaction</a:t>
            </a:r>
            <a:endParaRPr>
              <a:solidFill>
                <a:schemeClr val="lt1"/>
              </a:solidFill>
              <a:latin typeface="Merriweather"/>
              <a:ea typeface="Merriweather"/>
              <a:cs typeface="Merriweather"/>
              <a:sym typeface="Merriweather"/>
            </a:endParaRPr>
          </a:p>
          <a:p>
            <a:pPr indent="0" lvl="0" marL="0" marR="0" rtl="0" algn="l">
              <a:lnSpc>
                <a:spcPct val="100000"/>
              </a:lnSpc>
              <a:spcBef>
                <a:spcPts val="0"/>
              </a:spcBef>
              <a:spcAft>
                <a:spcPts val="0"/>
              </a:spcAft>
              <a:buNone/>
            </a:pPr>
            <a:r>
              <a:rPr lang="en">
                <a:solidFill>
                  <a:schemeClr val="lt1"/>
                </a:solidFill>
                <a:latin typeface="Merriweather"/>
                <a:ea typeface="Merriweather"/>
                <a:cs typeface="Merriweather"/>
                <a:sym typeface="Merriweather"/>
              </a:rPr>
              <a:t>Chapter 4: </a:t>
            </a:r>
            <a:endParaRPr>
              <a:solidFill>
                <a:schemeClr val="lt1"/>
              </a:solidFill>
              <a:latin typeface="Merriweather"/>
              <a:ea typeface="Merriweather"/>
              <a:cs typeface="Merriweather"/>
              <a:sym typeface="Merriweather"/>
            </a:endParaRPr>
          </a:p>
        </p:txBody>
      </p:sp>
      <p:pic>
        <p:nvPicPr>
          <p:cNvPr id="258" name="Google Shape;258;p40"/>
          <p:cNvPicPr preferRelativeResize="0"/>
          <p:nvPr/>
        </p:nvPicPr>
        <p:blipFill>
          <a:blip r:embed="rId3">
            <a:alphaModFix/>
          </a:blip>
          <a:stretch>
            <a:fillRect/>
          </a:stretch>
        </p:blipFill>
        <p:spPr>
          <a:xfrm>
            <a:off x="8535589" y="164774"/>
            <a:ext cx="361761" cy="393600"/>
          </a:xfrm>
          <a:prstGeom prst="rect">
            <a:avLst/>
          </a:prstGeom>
          <a:noFill/>
          <a:ln>
            <a:noFill/>
          </a:ln>
        </p:spPr>
      </p:pic>
      <p:pic>
        <p:nvPicPr>
          <p:cNvPr id="259" name="Google Shape;259;p40"/>
          <p:cNvPicPr preferRelativeResize="0"/>
          <p:nvPr/>
        </p:nvPicPr>
        <p:blipFill>
          <a:blip r:embed="rId4">
            <a:alphaModFix/>
          </a:blip>
          <a:stretch>
            <a:fillRect/>
          </a:stretch>
        </p:blipFill>
        <p:spPr>
          <a:xfrm>
            <a:off x="8073348" y="266873"/>
            <a:ext cx="399100" cy="189425"/>
          </a:xfrm>
          <a:prstGeom prst="rect">
            <a:avLst/>
          </a:prstGeom>
          <a:noFill/>
          <a:ln>
            <a:noFill/>
          </a:ln>
        </p:spPr>
      </p:pic>
      <p:sp>
        <p:nvSpPr>
          <p:cNvPr id="260" name="Google Shape;260;p4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261" name="Google Shape;261;p40"/>
          <p:cNvPicPr preferRelativeResize="0"/>
          <p:nvPr/>
        </p:nvPicPr>
        <p:blipFill>
          <a:blip r:embed="rId5">
            <a:alphaModFix/>
          </a:blip>
          <a:stretch>
            <a:fillRect/>
          </a:stretch>
        </p:blipFill>
        <p:spPr>
          <a:xfrm>
            <a:off x="150" y="780075"/>
            <a:ext cx="5781425" cy="4316599"/>
          </a:xfrm>
          <a:prstGeom prst="rect">
            <a:avLst/>
          </a:prstGeom>
          <a:noFill/>
          <a:ln>
            <a:noFill/>
          </a:ln>
        </p:spPr>
      </p:pic>
      <p:sp>
        <p:nvSpPr>
          <p:cNvPr id="262" name="Google Shape;262;p40"/>
          <p:cNvSpPr txBox="1"/>
          <p:nvPr/>
        </p:nvSpPr>
        <p:spPr>
          <a:xfrm>
            <a:off x="5877000" y="2292175"/>
            <a:ext cx="3069600" cy="129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2"/>
                </a:solidFill>
                <a:latin typeface="Roboto"/>
                <a:ea typeface="Roboto"/>
                <a:cs typeface="Roboto"/>
                <a:sym typeface="Roboto"/>
              </a:rPr>
              <a:t>Different styles of menus </a:t>
            </a:r>
            <a:endParaRPr sz="1300">
              <a:solidFill>
                <a:schemeClr val="dk2"/>
              </a:solidFill>
              <a:latin typeface="Roboto"/>
              <a:ea typeface="Roboto"/>
              <a:cs typeface="Roboto"/>
              <a:sym typeface="Roboto"/>
            </a:endParaRPr>
          </a:p>
          <a:p>
            <a:pPr indent="0" lvl="0" marL="0" rtl="0" algn="l">
              <a:spcBef>
                <a:spcPts val="0"/>
              </a:spcBef>
              <a:spcAft>
                <a:spcPts val="0"/>
              </a:spcAft>
              <a:buNone/>
            </a:pPr>
            <a:r>
              <a:rPr lang="en" sz="1300">
                <a:solidFill>
                  <a:schemeClr val="dk2"/>
                </a:solidFill>
                <a:latin typeface="Roboto"/>
                <a:ea typeface="Roboto"/>
                <a:cs typeface="Roboto"/>
                <a:sym typeface="Roboto"/>
              </a:rPr>
              <a:t>(a) buttons</a:t>
            </a:r>
            <a:endParaRPr sz="1300">
              <a:solidFill>
                <a:schemeClr val="dk2"/>
              </a:solidFill>
              <a:latin typeface="Roboto"/>
              <a:ea typeface="Roboto"/>
              <a:cs typeface="Roboto"/>
              <a:sym typeface="Roboto"/>
            </a:endParaRPr>
          </a:p>
          <a:p>
            <a:pPr indent="0" lvl="0" marL="0" rtl="0" algn="l">
              <a:spcBef>
                <a:spcPts val="0"/>
              </a:spcBef>
              <a:spcAft>
                <a:spcPts val="0"/>
              </a:spcAft>
              <a:buNone/>
            </a:pPr>
            <a:r>
              <a:rPr lang="en" sz="1300">
                <a:solidFill>
                  <a:schemeClr val="dk2"/>
                </a:solidFill>
                <a:latin typeface="Roboto"/>
                <a:ea typeface="Roboto"/>
                <a:cs typeface="Roboto"/>
                <a:sym typeface="Roboto"/>
              </a:rPr>
              <a:t>(b) </a:t>
            </a:r>
            <a:r>
              <a:rPr lang="en" sz="1300">
                <a:solidFill>
                  <a:schemeClr val="dk2"/>
                </a:solidFill>
                <a:latin typeface="Roboto"/>
                <a:ea typeface="Roboto"/>
                <a:cs typeface="Roboto"/>
                <a:sym typeface="Roboto"/>
              </a:rPr>
              <a:t>checkboxes</a:t>
            </a:r>
            <a:r>
              <a:rPr lang="en" sz="1300">
                <a:solidFill>
                  <a:schemeClr val="dk2"/>
                </a:solidFill>
                <a:latin typeface="Roboto"/>
                <a:ea typeface="Roboto"/>
                <a:cs typeface="Roboto"/>
                <a:sym typeface="Roboto"/>
              </a:rPr>
              <a:t> and radio buttons</a:t>
            </a:r>
            <a:endParaRPr sz="1300">
              <a:solidFill>
                <a:schemeClr val="dk2"/>
              </a:solidFill>
              <a:latin typeface="Roboto"/>
              <a:ea typeface="Roboto"/>
              <a:cs typeface="Roboto"/>
              <a:sym typeface="Roboto"/>
            </a:endParaRPr>
          </a:p>
          <a:p>
            <a:pPr indent="0" lvl="0" marL="0" rtl="0" algn="l">
              <a:spcBef>
                <a:spcPts val="0"/>
              </a:spcBef>
              <a:spcAft>
                <a:spcPts val="0"/>
              </a:spcAft>
              <a:buNone/>
            </a:pPr>
            <a:r>
              <a:rPr lang="en" sz="1300">
                <a:solidFill>
                  <a:schemeClr val="dk2"/>
                </a:solidFill>
                <a:latin typeface="Roboto"/>
                <a:ea typeface="Roboto"/>
                <a:cs typeface="Roboto"/>
                <a:sym typeface="Roboto"/>
              </a:rPr>
              <a:t>(c) slider menu</a:t>
            </a:r>
            <a:endParaRPr sz="1300">
              <a:solidFill>
                <a:schemeClr val="dk2"/>
              </a:solidFill>
              <a:latin typeface="Roboto"/>
              <a:ea typeface="Roboto"/>
              <a:cs typeface="Roboto"/>
              <a:sym typeface="Roboto"/>
            </a:endParaRPr>
          </a:p>
          <a:p>
            <a:pPr indent="0" lvl="0" marL="0" rtl="0" algn="l">
              <a:spcBef>
                <a:spcPts val="0"/>
              </a:spcBef>
              <a:spcAft>
                <a:spcPts val="0"/>
              </a:spcAft>
              <a:buNone/>
            </a:pPr>
            <a:r>
              <a:rPr lang="en" sz="1300">
                <a:solidFill>
                  <a:schemeClr val="dk2"/>
                </a:solidFill>
                <a:latin typeface="Roboto"/>
                <a:ea typeface="Roboto"/>
                <a:cs typeface="Roboto"/>
                <a:sym typeface="Roboto"/>
              </a:rPr>
              <a:t>(d) image map.</a:t>
            </a:r>
            <a:endParaRPr sz="1300">
              <a:solidFill>
                <a:schemeClr val="dk2"/>
              </a:solidFill>
              <a:latin typeface="Roboto"/>
              <a:ea typeface="Roboto"/>
              <a:cs typeface="Roboto"/>
              <a:sym typeface="Robo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41"/>
          <p:cNvSpPr/>
          <p:nvPr/>
        </p:nvSpPr>
        <p:spPr>
          <a:xfrm>
            <a:off x="150" y="9075"/>
            <a:ext cx="9144000" cy="771000"/>
          </a:xfrm>
          <a:prstGeom prst="rect">
            <a:avLst/>
          </a:prstGeom>
          <a:solidFill>
            <a:srgbClr val="07376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solidFill>
                  <a:schemeClr val="lt1"/>
                </a:solidFill>
                <a:latin typeface="Merriweather"/>
                <a:ea typeface="Merriweather"/>
                <a:cs typeface="Merriweather"/>
                <a:sym typeface="Merriweather"/>
              </a:rPr>
              <a:t>Human Computer Interaction</a:t>
            </a:r>
            <a:endParaRPr>
              <a:solidFill>
                <a:schemeClr val="lt1"/>
              </a:solidFill>
              <a:latin typeface="Merriweather"/>
              <a:ea typeface="Merriweather"/>
              <a:cs typeface="Merriweather"/>
              <a:sym typeface="Merriweather"/>
            </a:endParaRPr>
          </a:p>
          <a:p>
            <a:pPr indent="0" lvl="0" marL="0" marR="0" rtl="0" algn="l">
              <a:lnSpc>
                <a:spcPct val="100000"/>
              </a:lnSpc>
              <a:spcBef>
                <a:spcPts val="0"/>
              </a:spcBef>
              <a:spcAft>
                <a:spcPts val="0"/>
              </a:spcAft>
              <a:buNone/>
            </a:pPr>
            <a:r>
              <a:rPr lang="en">
                <a:solidFill>
                  <a:schemeClr val="lt1"/>
                </a:solidFill>
                <a:latin typeface="Merriweather"/>
                <a:ea typeface="Merriweather"/>
                <a:cs typeface="Merriweather"/>
                <a:sym typeface="Merriweather"/>
              </a:rPr>
              <a:t>Chapter 4: </a:t>
            </a:r>
            <a:endParaRPr>
              <a:solidFill>
                <a:schemeClr val="lt1"/>
              </a:solidFill>
              <a:latin typeface="Merriweather"/>
              <a:ea typeface="Merriweather"/>
              <a:cs typeface="Merriweather"/>
              <a:sym typeface="Merriweather"/>
            </a:endParaRPr>
          </a:p>
        </p:txBody>
      </p:sp>
      <p:pic>
        <p:nvPicPr>
          <p:cNvPr id="268" name="Google Shape;268;p41"/>
          <p:cNvPicPr preferRelativeResize="0"/>
          <p:nvPr/>
        </p:nvPicPr>
        <p:blipFill>
          <a:blip r:embed="rId3">
            <a:alphaModFix/>
          </a:blip>
          <a:stretch>
            <a:fillRect/>
          </a:stretch>
        </p:blipFill>
        <p:spPr>
          <a:xfrm>
            <a:off x="8535589" y="164774"/>
            <a:ext cx="361761" cy="393600"/>
          </a:xfrm>
          <a:prstGeom prst="rect">
            <a:avLst/>
          </a:prstGeom>
          <a:noFill/>
          <a:ln>
            <a:noFill/>
          </a:ln>
        </p:spPr>
      </p:pic>
      <p:pic>
        <p:nvPicPr>
          <p:cNvPr id="269" name="Google Shape;269;p41"/>
          <p:cNvPicPr preferRelativeResize="0"/>
          <p:nvPr/>
        </p:nvPicPr>
        <p:blipFill>
          <a:blip r:embed="rId4">
            <a:alphaModFix/>
          </a:blip>
          <a:stretch>
            <a:fillRect/>
          </a:stretch>
        </p:blipFill>
        <p:spPr>
          <a:xfrm>
            <a:off x="8073348" y="266873"/>
            <a:ext cx="399100" cy="189425"/>
          </a:xfrm>
          <a:prstGeom prst="rect">
            <a:avLst/>
          </a:prstGeom>
          <a:noFill/>
          <a:ln>
            <a:noFill/>
          </a:ln>
        </p:spPr>
      </p:pic>
      <p:sp>
        <p:nvSpPr>
          <p:cNvPr id="270" name="Google Shape;270;p4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271" name="Google Shape;271;p41"/>
          <p:cNvSpPr txBox="1"/>
          <p:nvPr/>
        </p:nvSpPr>
        <p:spPr>
          <a:xfrm>
            <a:off x="172500" y="907275"/>
            <a:ext cx="8724900" cy="40680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 sz="1300">
                <a:latin typeface="Roboto"/>
                <a:ea typeface="Roboto"/>
                <a:cs typeface="Roboto"/>
                <a:sym typeface="Roboto"/>
              </a:rPr>
              <a:t>Where to use different menu items:</a:t>
            </a:r>
            <a:endParaRPr sz="1300">
              <a:latin typeface="Roboto"/>
              <a:ea typeface="Roboto"/>
              <a:cs typeface="Roboto"/>
              <a:sym typeface="Roboto"/>
            </a:endParaRPr>
          </a:p>
          <a:p>
            <a:pPr indent="0" lvl="0" marL="0" rtl="0" algn="just">
              <a:spcBef>
                <a:spcPts val="0"/>
              </a:spcBef>
              <a:spcAft>
                <a:spcPts val="0"/>
              </a:spcAft>
              <a:buNone/>
            </a:pPr>
            <a:r>
              <a:t/>
            </a:r>
            <a:endParaRPr sz="1300">
              <a:latin typeface="Roboto"/>
              <a:ea typeface="Roboto"/>
              <a:cs typeface="Roboto"/>
              <a:sym typeface="Roboto"/>
            </a:endParaRPr>
          </a:p>
          <a:p>
            <a:pPr indent="0" lvl="0" marL="0" rtl="0" algn="just">
              <a:spcBef>
                <a:spcPts val="0"/>
              </a:spcBef>
              <a:spcAft>
                <a:spcPts val="0"/>
              </a:spcAft>
              <a:buNone/>
            </a:pPr>
            <a:r>
              <a:t/>
            </a:r>
            <a:endParaRPr sz="1300">
              <a:latin typeface="Roboto"/>
              <a:ea typeface="Roboto"/>
              <a:cs typeface="Roboto"/>
              <a:sym typeface="Roboto"/>
            </a:endParaRPr>
          </a:p>
          <a:p>
            <a:pPr indent="-311150" lvl="0" marL="457200" rtl="0" algn="just">
              <a:spcBef>
                <a:spcPts val="0"/>
              </a:spcBef>
              <a:spcAft>
                <a:spcPts val="0"/>
              </a:spcAft>
              <a:buSzPts val="1300"/>
              <a:buFont typeface="Roboto"/>
              <a:buChar char="●"/>
            </a:pPr>
            <a:r>
              <a:rPr lang="en" sz="1300">
                <a:latin typeface="Roboto"/>
                <a:ea typeface="Roboto"/>
                <a:cs typeface="Roboto"/>
                <a:sym typeface="Roboto"/>
              </a:rPr>
              <a:t>Pull down: Top level (main) categorical menu</a:t>
            </a:r>
            <a:endParaRPr sz="1300">
              <a:latin typeface="Roboto"/>
              <a:ea typeface="Roboto"/>
              <a:cs typeface="Roboto"/>
              <a:sym typeface="Roboto"/>
            </a:endParaRPr>
          </a:p>
          <a:p>
            <a:pPr indent="-311150" lvl="0" marL="457200" rtl="0" algn="just">
              <a:spcBef>
                <a:spcPts val="0"/>
              </a:spcBef>
              <a:spcAft>
                <a:spcPts val="0"/>
              </a:spcAft>
              <a:buSzPts val="1300"/>
              <a:buFont typeface="Roboto"/>
              <a:buChar char="●"/>
            </a:pPr>
            <a:r>
              <a:rPr lang="en" sz="1300">
                <a:latin typeface="Roboto"/>
                <a:ea typeface="Roboto"/>
                <a:cs typeface="Roboto"/>
                <a:sym typeface="Roboto"/>
              </a:rPr>
              <a:t>Pop up: Object specific, context specific </a:t>
            </a:r>
            <a:endParaRPr sz="1300">
              <a:latin typeface="Roboto"/>
              <a:ea typeface="Roboto"/>
              <a:cs typeface="Roboto"/>
              <a:sym typeface="Roboto"/>
            </a:endParaRPr>
          </a:p>
          <a:p>
            <a:pPr indent="-311150" lvl="0" marL="457200" rtl="0" algn="just">
              <a:spcBef>
                <a:spcPts val="0"/>
              </a:spcBef>
              <a:spcAft>
                <a:spcPts val="0"/>
              </a:spcAft>
              <a:buSzPts val="1300"/>
              <a:buFont typeface="Roboto"/>
              <a:buChar char="●"/>
            </a:pPr>
            <a:r>
              <a:rPr lang="en" sz="1300">
                <a:latin typeface="Roboto"/>
                <a:ea typeface="Roboto"/>
                <a:cs typeface="Roboto"/>
                <a:sym typeface="Roboto"/>
              </a:rPr>
              <a:t>Toolbar: Functional/operational tasks</a:t>
            </a:r>
            <a:endParaRPr sz="1300">
              <a:latin typeface="Roboto"/>
              <a:ea typeface="Roboto"/>
              <a:cs typeface="Roboto"/>
              <a:sym typeface="Roboto"/>
            </a:endParaRPr>
          </a:p>
          <a:p>
            <a:pPr indent="-311150" lvl="0" marL="457200" rtl="0" algn="just">
              <a:spcBef>
                <a:spcPts val="0"/>
              </a:spcBef>
              <a:spcAft>
                <a:spcPts val="0"/>
              </a:spcAft>
              <a:buSzPts val="1300"/>
              <a:buFont typeface="Roboto"/>
              <a:buChar char="●"/>
            </a:pPr>
            <a:r>
              <a:rPr lang="en" sz="1300">
                <a:latin typeface="Roboto"/>
                <a:ea typeface="Roboto"/>
                <a:cs typeface="Roboto"/>
                <a:sym typeface="Roboto"/>
              </a:rPr>
              <a:t>Tabs: File folder metaphor (categorical menu)</a:t>
            </a:r>
            <a:endParaRPr sz="1300">
              <a:latin typeface="Roboto"/>
              <a:ea typeface="Roboto"/>
              <a:cs typeface="Roboto"/>
              <a:sym typeface="Roboto"/>
            </a:endParaRPr>
          </a:p>
          <a:p>
            <a:pPr indent="-311150" lvl="0" marL="457200" rtl="0" algn="just">
              <a:spcBef>
                <a:spcPts val="0"/>
              </a:spcBef>
              <a:spcAft>
                <a:spcPts val="0"/>
              </a:spcAft>
              <a:buSzPts val="1300"/>
              <a:buFont typeface="Roboto"/>
              <a:buChar char="●"/>
            </a:pPr>
            <a:r>
              <a:rPr lang="en" sz="1300">
                <a:latin typeface="Roboto"/>
                <a:ea typeface="Roboto"/>
                <a:cs typeface="Roboto"/>
                <a:sym typeface="Roboto"/>
              </a:rPr>
              <a:t>Scroll menu: Long menu (many menu items)</a:t>
            </a:r>
            <a:endParaRPr sz="1300">
              <a:latin typeface="Roboto"/>
              <a:ea typeface="Roboto"/>
              <a:cs typeface="Roboto"/>
              <a:sym typeface="Roboto"/>
            </a:endParaRPr>
          </a:p>
          <a:p>
            <a:pPr indent="-311150" lvl="0" marL="457200" rtl="0" algn="just">
              <a:spcBef>
                <a:spcPts val="0"/>
              </a:spcBef>
              <a:spcAft>
                <a:spcPts val="0"/>
              </a:spcAft>
              <a:buSzPts val="1300"/>
              <a:buFont typeface="Roboto"/>
              <a:buChar char="●"/>
            </a:pPr>
            <a:r>
              <a:rPr lang="en" sz="1300">
                <a:latin typeface="Roboto"/>
                <a:ea typeface="Roboto"/>
                <a:cs typeface="Roboto"/>
                <a:sym typeface="Roboto"/>
              </a:rPr>
              <a:t>2-D array/Image maps: Identification of items by icons (vs. by long names) or pictures</a:t>
            </a:r>
            <a:endParaRPr sz="1300">
              <a:latin typeface="Roboto"/>
              <a:ea typeface="Roboto"/>
              <a:cs typeface="Roboto"/>
              <a:sym typeface="Roboto"/>
            </a:endParaRPr>
          </a:p>
          <a:p>
            <a:pPr indent="-311150" lvl="0" marL="457200" rtl="0" algn="just">
              <a:spcBef>
                <a:spcPts val="0"/>
              </a:spcBef>
              <a:spcAft>
                <a:spcPts val="0"/>
              </a:spcAft>
              <a:buSzPts val="1300"/>
              <a:buFont typeface="Roboto"/>
              <a:buChar char="●"/>
            </a:pPr>
            <a:r>
              <a:rPr lang="en" sz="1300">
                <a:latin typeface="Roboto"/>
                <a:ea typeface="Roboto"/>
                <a:cs typeface="Roboto"/>
                <a:sym typeface="Roboto"/>
              </a:rPr>
              <a:t>Buttons/Hyperlinks: Short menu (few choices)</a:t>
            </a:r>
            <a:endParaRPr sz="1300">
              <a:latin typeface="Roboto"/>
              <a:ea typeface="Roboto"/>
              <a:cs typeface="Roboto"/>
              <a:sym typeface="Roboto"/>
            </a:endParaRPr>
          </a:p>
          <a:p>
            <a:pPr indent="-311150" lvl="0" marL="457200" rtl="0" algn="just">
              <a:spcBef>
                <a:spcPts val="0"/>
              </a:spcBef>
              <a:spcAft>
                <a:spcPts val="0"/>
              </a:spcAft>
              <a:buSzPts val="1300"/>
              <a:buFont typeface="Roboto"/>
              <a:buChar char="●"/>
            </a:pPr>
            <a:r>
              <a:rPr lang="en" sz="1300">
                <a:latin typeface="Roboto"/>
                <a:ea typeface="Roboto"/>
                <a:cs typeface="Roboto"/>
                <a:sym typeface="Roboto"/>
              </a:rPr>
              <a:t>Check boxes/Radio buttons: Multiple choice/exclusive choice</a:t>
            </a:r>
            <a:endParaRPr sz="1300">
              <a:latin typeface="Roboto"/>
              <a:ea typeface="Roboto"/>
              <a:cs typeface="Roboto"/>
              <a:sym typeface="Roboto"/>
            </a:endParaRPr>
          </a:p>
          <a:p>
            <a:pPr indent="-311150" lvl="0" marL="457200" rtl="0" algn="just">
              <a:spcBef>
                <a:spcPts val="0"/>
              </a:spcBef>
              <a:spcAft>
                <a:spcPts val="0"/>
              </a:spcAft>
              <a:buSzPts val="1300"/>
              <a:buFont typeface="Roboto"/>
              <a:buChar char="●"/>
            </a:pPr>
            <a:r>
              <a:rPr lang="en" sz="1300">
                <a:latin typeface="Roboto"/>
                <a:ea typeface="Roboto"/>
                <a:cs typeface="Roboto"/>
                <a:sym typeface="Roboto"/>
              </a:rPr>
              <a:t>Hot keys: For expert users </a:t>
            </a:r>
            <a:endParaRPr sz="1300">
              <a:latin typeface="Roboto"/>
              <a:ea typeface="Roboto"/>
              <a:cs typeface="Roboto"/>
              <a:sym typeface="Roboto"/>
            </a:endParaRPr>
          </a:p>
          <a:p>
            <a:pPr indent="-311150" lvl="0" marL="457200" rtl="0" algn="just">
              <a:spcBef>
                <a:spcPts val="0"/>
              </a:spcBef>
              <a:spcAft>
                <a:spcPts val="0"/>
              </a:spcAft>
              <a:buSzPts val="1300"/>
              <a:buFont typeface="Roboto"/>
              <a:buChar char="●"/>
            </a:pPr>
            <a:r>
              <a:rPr lang="en" sz="1300">
                <a:latin typeface="Roboto"/>
                <a:ea typeface="Roboto"/>
                <a:cs typeface="Roboto"/>
                <a:sym typeface="Roboto"/>
              </a:rPr>
              <a:t>Aural menu: Telemarketing and for use by the disabled </a:t>
            </a:r>
            <a:endParaRPr sz="1300">
              <a:latin typeface="Roboto"/>
              <a:ea typeface="Roboto"/>
              <a:cs typeface="Roboto"/>
              <a:sym typeface="Roboto"/>
            </a:endParaRPr>
          </a:p>
          <a:p>
            <a:pPr indent="0" lvl="0" marL="0" rtl="0" algn="just">
              <a:spcBef>
                <a:spcPts val="0"/>
              </a:spcBef>
              <a:spcAft>
                <a:spcPts val="0"/>
              </a:spcAft>
              <a:buNone/>
            </a:pPr>
            <a:r>
              <a:t/>
            </a:r>
            <a:endParaRPr sz="1300">
              <a:latin typeface="Roboto"/>
              <a:ea typeface="Roboto"/>
              <a:cs typeface="Roboto"/>
              <a:sym typeface="Roboto"/>
            </a:endParaRPr>
          </a:p>
          <a:p>
            <a:pPr indent="0" lvl="0" marL="0" rtl="0" algn="just">
              <a:spcBef>
                <a:spcPts val="0"/>
              </a:spcBef>
              <a:spcAft>
                <a:spcPts val="0"/>
              </a:spcAft>
              <a:buNone/>
            </a:pPr>
            <a:r>
              <a:t/>
            </a:r>
            <a:endParaRPr sz="1300">
              <a:latin typeface="Roboto"/>
              <a:ea typeface="Roboto"/>
              <a:cs typeface="Roboto"/>
              <a:sym typeface="Roboto"/>
            </a:endParaRPr>
          </a:p>
          <a:p>
            <a:pPr indent="0" lvl="0" marL="0" rtl="0" algn="just">
              <a:spcBef>
                <a:spcPts val="0"/>
              </a:spcBef>
              <a:spcAft>
                <a:spcPts val="0"/>
              </a:spcAft>
              <a:buNone/>
            </a:pPr>
            <a:r>
              <a:rPr lang="en" sz="1300">
                <a:latin typeface="Roboto"/>
                <a:ea typeface="Roboto"/>
                <a:cs typeface="Roboto"/>
                <a:sym typeface="Roboto"/>
              </a:rPr>
              <a:t>Menus consist of subtasks or target objects for tasks. They should be organized hierarchically, ideally with fewer than </a:t>
            </a:r>
            <a:r>
              <a:rPr b="1" lang="en" sz="1300">
                <a:latin typeface="Roboto"/>
                <a:ea typeface="Roboto"/>
                <a:cs typeface="Roboto"/>
                <a:sym typeface="Roboto"/>
              </a:rPr>
              <a:t>eight items</a:t>
            </a:r>
            <a:r>
              <a:rPr lang="en" sz="1300">
                <a:latin typeface="Roboto"/>
                <a:ea typeface="Roboto"/>
                <a:cs typeface="Roboto"/>
                <a:sym typeface="Roboto"/>
              </a:rPr>
              <a:t> per level to accommodate short-term memory limits. If long menus are necessary, systematic layouts based on frequency, importance, or alphabetical order are recommended.</a:t>
            </a:r>
            <a:endParaRPr sz="1300">
              <a:latin typeface="Roboto"/>
              <a:ea typeface="Roboto"/>
              <a:cs typeface="Roboto"/>
              <a:sym typeface="Roboto"/>
            </a:endParaRPr>
          </a:p>
          <a:p>
            <a:pPr indent="0" lvl="0" marL="0" rtl="0" algn="just">
              <a:spcBef>
                <a:spcPts val="0"/>
              </a:spcBef>
              <a:spcAft>
                <a:spcPts val="0"/>
              </a:spcAft>
              <a:buNone/>
            </a:pPr>
            <a:r>
              <a:t/>
            </a:r>
            <a:endParaRPr sz="1300">
              <a:latin typeface="Roboto"/>
              <a:ea typeface="Roboto"/>
              <a:cs typeface="Roboto"/>
              <a:sym typeface="Robot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42"/>
          <p:cNvSpPr/>
          <p:nvPr/>
        </p:nvSpPr>
        <p:spPr>
          <a:xfrm>
            <a:off x="150" y="9075"/>
            <a:ext cx="9144000" cy="771000"/>
          </a:xfrm>
          <a:prstGeom prst="rect">
            <a:avLst/>
          </a:prstGeom>
          <a:solidFill>
            <a:srgbClr val="07376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solidFill>
                  <a:schemeClr val="lt1"/>
                </a:solidFill>
                <a:latin typeface="Merriweather"/>
                <a:ea typeface="Merriweather"/>
                <a:cs typeface="Merriweather"/>
                <a:sym typeface="Merriweather"/>
              </a:rPr>
              <a:t>Human Computer Interaction</a:t>
            </a:r>
            <a:endParaRPr>
              <a:solidFill>
                <a:schemeClr val="lt1"/>
              </a:solidFill>
              <a:latin typeface="Merriweather"/>
              <a:ea typeface="Merriweather"/>
              <a:cs typeface="Merriweather"/>
              <a:sym typeface="Merriweather"/>
            </a:endParaRPr>
          </a:p>
          <a:p>
            <a:pPr indent="0" lvl="0" marL="0" marR="0" rtl="0" algn="l">
              <a:lnSpc>
                <a:spcPct val="100000"/>
              </a:lnSpc>
              <a:spcBef>
                <a:spcPts val="0"/>
              </a:spcBef>
              <a:spcAft>
                <a:spcPts val="0"/>
              </a:spcAft>
              <a:buNone/>
            </a:pPr>
            <a:r>
              <a:rPr lang="en">
                <a:solidFill>
                  <a:schemeClr val="lt1"/>
                </a:solidFill>
                <a:latin typeface="Merriweather"/>
                <a:ea typeface="Merriweather"/>
                <a:cs typeface="Merriweather"/>
                <a:sym typeface="Merriweather"/>
              </a:rPr>
              <a:t>Chapter 4: </a:t>
            </a:r>
            <a:endParaRPr>
              <a:solidFill>
                <a:schemeClr val="lt1"/>
              </a:solidFill>
              <a:latin typeface="Merriweather"/>
              <a:ea typeface="Merriweather"/>
              <a:cs typeface="Merriweather"/>
              <a:sym typeface="Merriweather"/>
            </a:endParaRPr>
          </a:p>
        </p:txBody>
      </p:sp>
      <p:pic>
        <p:nvPicPr>
          <p:cNvPr id="277" name="Google Shape;277;p42"/>
          <p:cNvPicPr preferRelativeResize="0"/>
          <p:nvPr/>
        </p:nvPicPr>
        <p:blipFill>
          <a:blip r:embed="rId3">
            <a:alphaModFix/>
          </a:blip>
          <a:stretch>
            <a:fillRect/>
          </a:stretch>
        </p:blipFill>
        <p:spPr>
          <a:xfrm>
            <a:off x="8535589" y="164774"/>
            <a:ext cx="361761" cy="393600"/>
          </a:xfrm>
          <a:prstGeom prst="rect">
            <a:avLst/>
          </a:prstGeom>
          <a:noFill/>
          <a:ln>
            <a:noFill/>
          </a:ln>
        </p:spPr>
      </p:pic>
      <p:pic>
        <p:nvPicPr>
          <p:cNvPr id="278" name="Google Shape;278;p42"/>
          <p:cNvPicPr preferRelativeResize="0"/>
          <p:nvPr/>
        </p:nvPicPr>
        <p:blipFill>
          <a:blip r:embed="rId4">
            <a:alphaModFix/>
          </a:blip>
          <a:stretch>
            <a:fillRect/>
          </a:stretch>
        </p:blipFill>
        <p:spPr>
          <a:xfrm>
            <a:off x="8073348" y="266873"/>
            <a:ext cx="399100" cy="189425"/>
          </a:xfrm>
          <a:prstGeom prst="rect">
            <a:avLst/>
          </a:prstGeom>
          <a:noFill/>
          <a:ln>
            <a:noFill/>
          </a:ln>
        </p:spPr>
      </p:pic>
      <p:sp>
        <p:nvSpPr>
          <p:cNvPr id="279" name="Google Shape;279;p4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280" name="Google Shape;280;p42"/>
          <p:cNvSpPr txBox="1"/>
          <p:nvPr/>
        </p:nvSpPr>
        <p:spPr>
          <a:xfrm>
            <a:off x="115750" y="882575"/>
            <a:ext cx="8781600" cy="39426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b="1" lang="en" sz="1300">
                <a:latin typeface="Roboto"/>
                <a:ea typeface="Roboto"/>
                <a:cs typeface="Roboto"/>
                <a:sym typeface="Roboto"/>
              </a:rPr>
              <a:t>Direct interaction: </a:t>
            </a:r>
            <a:endParaRPr b="1" sz="1300">
              <a:latin typeface="Roboto"/>
              <a:ea typeface="Roboto"/>
              <a:cs typeface="Roboto"/>
              <a:sym typeface="Roboto"/>
            </a:endParaRPr>
          </a:p>
          <a:p>
            <a:pPr indent="0" lvl="0" marL="0" rtl="0" algn="just">
              <a:spcBef>
                <a:spcPts val="0"/>
              </a:spcBef>
              <a:spcAft>
                <a:spcPts val="0"/>
              </a:spcAft>
              <a:buNone/>
            </a:pPr>
            <a:r>
              <a:t/>
            </a:r>
            <a:endParaRPr b="1" sz="1300">
              <a:latin typeface="Roboto"/>
              <a:ea typeface="Roboto"/>
              <a:cs typeface="Roboto"/>
              <a:sym typeface="Roboto"/>
            </a:endParaRPr>
          </a:p>
          <a:p>
            <a:pPr indent="0" lvl="0" marL="0" rtl="0" algn="just">
              <a:spcBef>
                <a:spcPts val="0"/>
              </a:spcBef>
              <a:spcAft>
                <a:spcPts val="0"/>
              </a:spcAft>
              <a:buNone/>
            </a:pPr>
            <a:r>
              <a:rPr lang="en" sz="1300">
                <a:latin typeface="Roboto"/>
                <a:ea typeface="Roboto"/>
                <a:cs typeface="Roboto"/>
                <a:sym typeface="Roboto"/>
              </a:rPr>
              <a:t>The mouse/touch-based interaction revolutionized Human-Computer Interaction (HCI), s</a:t>
            </a:r>
            <a:r>
              <a:rPr lang="en" sz="1300">
                <a:latin typeface="Roboto"/>
                <a:ea typeface="Roboto"/>
                <a:cs typeface="Roboto"/>
                <a:sym typeface="Roboto"/>
              </a:rPr>
              <a:t>hifting from text commands with keyboards to direct and visual interaction. Users could now visually interact with icons, enabling direct manipulation like "dragging and dropping," "cutting and pasting," and "rubber banding," enhancing user experience.</a:t>
            </a:r>
            <a:endParaRPr sz="1300">
              <a:latin typeface="Roboto"/>
              <a:ea typeface="Roboto"/>
              <a:cs typeface="Roboto"/>
              <a:sym typeface="Roboto"/>
            </a:endParaRPr>
          </a:p>
          <a:p>
            <a:pPr indent="0" lvl="0" marL="0" rtl="0" algn="just">
              <a:spcBef>
                <a:spcPts val="0"/>
              </a:spcBef>
              <a:spcAft>
                <a:spcPts val="0"/>
              </a:spcAft>
              <a:buNone/>
            </a:pPr>
            <a:r>
              <a:t/>
            </a:r>
            <a:endParaRPr sz="1300">
              <a:latin typeface="Roboto"/>
              <a:ea typeface="Roboto"/>
              <a:cs typeface="Roboto"/>
              <a:sym typeface="Roboto"/>
            </a:endParaRPr>
          </a:p>
          <a:p>
            <a:pPr indent="0" lvl="0" marL="0" rtl="0" algn="just">
              <a:spcBef>
                <a:spcPts val="0"/>
              </a:spcBef>
              <a:spcAft>
                <a:spcPts val="0"/>
              </a:spcAft>
              <a:buNone/>
            </a:pPr>
            <a:r>
              <a:t/>
            </a:r>
            <a:endParaRPr sz="1300">
              <a:latin typeface="Roboto"/>
              <a:ea typeface="Roboto"/>
              <a:cs typeface="Roboto"/>
              <a:sym typeface="Roboto"/>
            </a:endParaRPr>
          </a:p>
          <a:p>
            <a:pPr indent="0" lvl="0" marL="0" rtl="0" algn="just">
              <a:spcBef>
                <a:spcPts val="0"/>
              </a:spcBef>
              <a:spcAft>
                <a:spcPts val="0"/>
              </a:spcAft>
              <a:buNone/>
            </a:pPr>
            <a:r>
              <a:t/>
            </a:r>
            <a:endParaRPr sz="1300">
              <a:latin typeface="Roboto"/>
              <a:ea typeface="Roboto"/>
              <a:cs typeface="Roboto"/>
              <a:sym typeface="Roboto"/>
            </a:endParaRPr>
          </a:p>
          <a:p>
            <a:pPr indent="0" lvl="0" marL="0" rtl="0" algn="just">
              <a:spcBef>
                <a:spcPts val="0"/>
              </a:spcBef>
              <a:spcAft>
                <a:spcPts val="0"/>
              </a:spcAft>
              <a:buNone/>
            </a:pPr>
            <a:r>
              <a:rPr b="1" lang="en" sz="1300">
                <a:latin typeface="Roboto"/>
                <a:ea typeface="Roboto"/>
                <a:cs typeface="Roboto"/>
                <a:sym typeface="Roboto"/>
              </a:rPr>
              <a:t>GUI Components:</a:t>
            </a:r>
            <a:endParaRPr b="1" sz="1300">
              <a:latin typeface="Roboto"/>
              <a:ea typeface="Roboto"/>
              <a:cs typeface="Roboto"/>
              <a:sym typeface="Roboto"/>
            </a:endParaRPr>
          </a:p>
          <a:p>
            <a:pPr indent="0" lvl="0" marL="0" rtl="0" algn="just">
              <a:spcBef>
                <a:spcPts val="0"/>
              </a:spcBef>
              <a:spcAft>
                <a:spcPts val="0"/>
              </a:spcAft>
              <a:buNone/>
            </a:pPr>
            <a:r>
              <a:t/>
            </a:r>
            <a:endParaRPr b="1" sz="1300">
              <a:latin typeface="Roboto"/>
              <a:ea typeface="Roboto"/>
              <a:cs typeface="Roboto"/>
              <a:sym typeface="Roboto"/>
            </a:endParaRPr>
          </a:p>
          <a:p>
            <a:pPr indent="-311150" lvl="0" marL="457200" rtl="0" algn="just">
              <a:spcBef>
                <a:spcPts val="0"/>
              </a:spcBef>
              <a:spcAft>
                <a:spcPts val="0"/>
              </a:spcAft>
              <a:buSzPts val="1300"/>
              <a:buFont typeface="Roboto"/>
              <a:buChar char="●"/>
            </a:pPr>
            <a:r>
              <a:rPr lang="en" sz="1300">
                <a:latin typeface="Roboto"/>
                <a:ea typeface="Roboto"/>
                <a:cs typeface="Roboto"/>
                <a:sym typeface="Roboto"/>
              </a:rPr>
              <a:t>Often referred to as WIMP (window, icon, mouse, and pointer) interfaces, are crucial for visual software interaction. </a:t>
            </a:r>
            <a:endParaRPr sz="1300">
              <a:latin typeface="Roboto"/>
              <a:ea typeface="Roboto"/>
              <a:cs typeface="Roboto"/>
              <a:sym typeface="Roboto"/>
            </a:endParaRPr>
          </a:p>
          <a:p>
            <a:pPr indent="0" lvl="0" marL="457200" rtl="0" algn="just">
              <a:spcBef>
                <a:spcPts val="0"/>
              </a:spcBef>
              <a:spcAft>
                <a:spcPts val="0"/>
              </a:spcAft>
              <a:buNone/>
            </a:pPr>
            <a:r>
              <a:t/>
            </a:r>
            <a:endParaRPr sz="1300">
              <a:latin typeface="Roboto"/>
              <a:ea typeface="Roboto"/>
              <a:cs typeface="Roboto"/>
              <a:sym typeface="Roboto"/>
            </a:endParaRPr>
          </a:p>
          <a:p>
            <a:pPr indent="-311150" lvl="0" marL="457200" rtl="0" algn="just">
              <a:spcBef>
                <a:spcPts val="0"/>
              </a:spcBef>
              <a:spcAft>
                <a:spcPts val="0"/>
              </a:spcAft>
              <a:buSzPts val="1300"/>
              <a:buFont typeface="Roboto"/>
              <a:buChar char="●"/>
            </a:pPr>
            <a:r>
              <a:rPr lang="en" sz="1300">
                <a:latin typeface="Roboto"/>
                <a:ea typeface="Roboto"/>
                <a:cs typeface="Roboto"/>
                <a:sym typeface="Roboto"/>
              </a:rPr>
              <a:t>Despite the negative connotation to emphasize its contrast with emerging user interfaces like voice/language and gesture-based systems. WIMP interfaces have played a significant role in the widespread adoption of computer technologies. </a:t>
            </a:r>
            <a:endParaRPr sz="1300">
              <a:latin typeface="Roboto"/>
              <a:ea typeface="Roboto"/>
              <a:cs typeface="Roboto"/>
              <a:sym typeface="Roboto"/>
            </a:endParaRPr>
          </a:p>
          <a:p>
            <a:pPr indent="0" lvl="0" marL="457200" rtl="0" algn="just">
              <a:spcBef>
                <a:spcPts val="0"/>
              </a:spcBef>
              <a:spcAft>
                <a:spcPts val="0"/>
              </a:spcAft>
              <a:buNone/>
            </a:pPr>
            <a:r>
              <a:t/>
            </a:r>
            <a:endParaRPr sz="1300">
              <a:latin typeface="Roboto"/>
              <a:ea typeface="Roboto"/>
              <a:cs typeface="Roboto"/>
              <a:sym typeface="Roboto"/>
            </a:endParaRPr>
          </a:p>
          <a:p>
            <a:pPr indent="-311150" lvl="0" marL="457200" rtl="0" algn="just">
              <a:spcBef>
                <a:spcPts val="0"/>
              </a:spcBef>
              <a:spcAft>
                <a:spcPts val="0"/>
              </a:spcAft>
              <a:buSzPts val="1300"/>
              <a:buFont typeface="Roboto"/>
              <a:buChar char="●"/>
            </a:pPr>
            <a:r>
              <a:rPr lang="en" sz="1300">
                <a:latin typeface="Roboto"/>
                <a:ea typeface="Roboto"/>
                <a:cs typeface="Roboto"/>
                <a:sym typeface="Roboto"/>
              </a:rPr>
              <a:t>Key GUI components include text box, toolbar, forms, dialog/combo boxes.</a:t>
            </a:r>
            <a:endParaRPr sz="1300">
              <a:latin typeface="Roboto"/>
              <a:ea typeface="Roboto"/>
              <a:cs typeface="Roboto"/>
              <a:sym typeface="Roboto"/>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43"/>
          <p:cNvSpPr/>
          <p:nvPr/>
        </p:nvSpPr>
        <p:spPr>
          <a:xfrm>
            <a:off x="150" y="9075"/>
            <a:ext cx="9144000" cy="771000"/>
          </a:xfrm>
          <a:prstGeom prst="rect">
            <a:avLst/>
          </a:prstGeom>
          <a:solidFill>
            <a:srgbClr val="07376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solidFill>
                  <a:schemeClr val="lt1"/>
                </a:solidFill>
                <a:latin typeface="Merriweather"/>
                <a:ea typeface="Merriweather"/>
                <a:cs typeface="Merriweather"/>
                <a:sym typeface="Merriweather"/>
              </a:rPr>
              <a:t>Human Computer Interaction</a:t>
            </a:r>
            <a:endParaRPr>
              <a:solidFill>
                <a:schemeClr val="lt1"/>
              </a:solidFill>
              <a:latin typeface="Merriweather"/>
              <a:ea typeface="Merriweather"/>
              <a:cs typeface="Merriweather"/>
              <a:sym typeface="Merriweather"/>
            </a:endParaRPr>
          </a:p>
          <a:p>
            <a:pPr indent="0" lvl="0" marL="0" marR="0" rtl="0" algn="l">
              <a:lnSpc>
                <a:spcPct val="100000"/>
              </a:lnSpc>
              <a:spcBef>
                <a:spcPts val="0"/>
              </a:spcBef>
              <a:spcAft>
                <a:spcPts val="0"/>
              </a:spcAft>
              <a:buNone/>
            </a:pPr>
            <a:r>
              <a:rPr lang="en">
                <a:solidFill>
                  <a:schemeClr val="lt1"/>
                </a:solidFill>
                <a:latin typeface="Merriweather"/>
                <a:ea typeface="Merriweather"/>
                <a:cs typeface="Merriweather"/>
                <a:sym typeface="Merriweather"/>
              </a:rPr>
              <a:t>Chapter 4: </a:t>
            </a:r>
            <a:endParaRPr>
              <a:solidFill>
                <a:schemeClr val="lt1"/>
              </a:solidFill>
              <a:latin typeface="Merriweather"/>
              <a:ea typeface="Merriweather"/>
              <a:cs typeface="Merriweather"/>
              <a:sym typeface="Merriweather"/>
            </a:endParaRPr>
          </a:p>
        </p:txBody>
      </p:sp>
      <p:pic>
        <p:nvPicPr>
          <p:cNvPr id="286" name="Google Shape;286;p43"/>
          <p:cNvPicPr preferRelativeResize="0"/>
          <p:nvPr/>
        </p:nvPicPr>
        <p:blipFill>
          <a:blip r:embed="rId3">
            <a:alphaModFix/>
          </a:blip>
          <a:stretch>
            <a:fillRect/>
          </a:stretch>
        </p:blipFill>
        <p:spPr>
          <a:xfrm>
            <a:off x="8535589" y="164774"/>
            <a:ext cx="361761" cy="393600"/>
          </a:xfrm>
          <a:prstGeom prst="rect">
            <a:avLst/>
          </a:prstGeom>
          <a:noFill/>
          <a:ln>
            <a:noFill/>
          </a:ln>
        </p:spPr>
      </p:pic>
      <p:pic>
        <p:nvPicPr>
          <p:cNvPr id="287" name="Google Shape;287;p43"/>
          <p:cNvPicPr preferRelativeResize="0"/>
          <p:nvPr/>
        </p:nvPicPr>
        <p:blipFill>
          <a:blip r:embed="rId4">
            <a:alphaModFix/>
          </a:blip>
          <a:stretch>
            <a:fillRect/>
          </a:stretch>
        </p:blipFill>
        <p:spPr>
          <a:xfrm>
            <a:off x="8073348" y="266873"/>
            <a:ext cx="399100" cy="189425"/>
          </a:xfrm>
          <a:prstGeom prst="rect">
            <a:avLst/>
          </a:prstGeom>
          <a:noFill/>
          <a:ln>
            <a:noFill/>
          </a:ln>
        </p:spPr>
      </p:pic>
      <p:sp>
        <p:nvSpPr>
          <p:cNvPr id="288" name="Google Shape;288;p4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289" name="Google Shape;289;p43"/>
          <p:cNvSpPr txBox="1"/>
          <p:nvPr/>
        </p:nvSpPr>
        <p:spPr>
          <a:xfrm>
            <a:off x="122975" y="911500"/>
            <a:ext cx="8774400" cy="38919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b="1" lang="en" sz="1300">
                <a:latin typeface="Roboto"/>
                <a:ea typeface="Roboto"/>
                <a:cs typeface="Roboto"/>
                <a:sym typeface="Roboto"/>
              </a:rPr>
              <a:t>3D interface ( in 2D interaction input space )</a:t>
            </a:r>
            <a:r>
              <a:rPr lang="en" sz="1300">
                <a:latin typeface="Roboto"/>
                <a:ea typeface="Roboto"/>
                <a:cs typeface="Roboto"/>
                <a:sym typeface="Roboto"/>
              </a:rPr>
              <a:t>: </a:t>
            </a:r>
            <a:endParaRPr sz="1300">
              <a:latin typeface="Roboto"/>
              <a:ea typeface="Roboto"/>
              <a:cs typeface="Roboto"/>
              <a:sym typeface="Roboto"/>
            </a:endParaRPr>
          </a:p>
          <a:p>
            <a:pPr indent="0" lvl="0" marL="0" rtl="0" algn="just">
              <a:spcBef>
                <a:spcPts val="0"/>
              </a:spcBef>
              <a:spcAft>
                <a:spcPts val="0"/>
              </a:spcAft>
              <a:buNone/>
            </a:pPr>
            <a:r>
              <a:t/>
            </a:r>
            <a:endParaRPr sz="1300">
              <a:latin typeface="Roboto"/>
              <a:ea typeface="Roboto"/>
              <a:cs typeface="Roboto"/>
              <a:sym typeface="Roboto"/>
            </a:endParaRPr>
          </a:p>
          <a:p>
            <a:pPr indent="0" lvl="0" marL="0" rtl="0" algn="just">
              <a:spcBef>
                <a:spcPts val="0"/>
              </a:spcBef>
              <a:spcAft>
                <a:spcPts val="0"/>
              </a:spcAft>
              <a:buNone/>
            </a:pPr>
            <a:r>
              <a:rPr lang="en" sz="1300">
                <a:latin typeface="Roboto"/>
                <a:ea typeface="Roboto"/>
                <a:cs typeface="Roboto"/>
                <a:sym typeface="Roboto"/>
              </a:rPr>
              <a:t>Standard GUI elements operate in 2-D space, controlled by a mouse or touch screen. In </a:t>
            </a:r>
            <a:r>
              <a:rPr lang="en" sz="1300">
                <a:latin typeface="Roboto"/>
                <a:ea typeface="Roboto"/>
                <a:cs typeface="Roboto"/>
                <a:sym typeface="Roboto"/>
              </a:rPr>
              <a:t>3D</a:t>
            </a:r>
            <a:r>
              <a:rPr lang="en" sz="1300">
                <a:latin typeface="Roboto"/>
                <a:ea typeface="Roboto"/>
                <a:cs typeface="Roboto"/>
                <a:sym typeface="Roboto"/>
              </a:rPr>
              <a:t> applications like games, 2-D control may be insufficient, causing fatigue. Non-WIMP interfaces like 3D motion gestures are gaining popularity for tasks like 3D games. While you can put these 2-D elements into a </a:t>
            </a:r>
            <a:r>
              <a:rPr lang="en" sz="1300">
                <a:latin typeface="Roboto"/>
                <a:ea typeface="Roboto"/>
                <a:cs typeface="Roboto"/>
                <a:sym typeface="Roboto"/>
              </a:rPr>
              <a:t>3D</a:t>
            </a:r>
            <a:r>
              <a:rPr lang="en" sz="1300">
                <a:latin typeface="Roboto"/>
                <a:ea typeface="Roboto"/>
                <a:cs typeface="Roboto"/>
                <a:sym typeface="Roboto"/>
              </a:rPr>
              <a:t> space, it may not always make things better, especially if you can only see it from one angle on the screen. But in games, just for looks and the "wow" factor, people still sometimes use 3D setups.</a:t>
            </a:r>
            <a:endParaRPr sz="1300">
              <a:latin typeface="Roboto"/>
              <a:ea typeface="Roboto"/>
              <a:cs typeface="Roboto"/>
              <a:sym typeface="Roboto"/>
            </a:endParaRPr>
          </a:p>
          <a:p>
            <a:pPr indent="0" lvl="0" marL="0" rtl="0" algn="just">
              <a:spcBef>
                <a:spcPts val="0"/>
              </a:spcBef>
              <a:spcAft>
                <a:spcPts val="0"/>
              </a:spcAft>
              <a:buNone/>
            </a:pPr>
            <a:r>
              <a:t/>
            </a:r>
            <a:endParaRPr sz="1300">
              <a:latin typeface="Roboto"/>
              <a:ea typeface="Roboto"/>
              <a:cs typeface="Roboto"/>
              <a:sym typeface="Roboto"/>
            </a:endParaRPr>
          </a:p>
          <a:p>
            <a:pPr indent="0" lvl="0" marL="0" rtl="0" algn="just">
              <a:spcBef>
                <a:spcPts val="0"/>
              </a:spcBef>
              <a:spcAft>
                <a:spcPts val="0"/>
              </a:spcAft>
              <a:buNone/>
            </a:pPr>
            <a:r>
              <a:t/>
            </a:r>
            <a:endParaRPr sz="1300">
              <a:latin typeface="Roboto"/>
              <a:ea typeface="Roboto"/>
              <a:cs typeface="Roboto"/>
              <a:sym typeface="Roboto"/>
            </a:endParaRPr>
          </a:p>
          <a:p>
            <a:pPr indent="0" lvl="0" marL="0" rtl="0" algn="just">
              <a:spcBef>
                <a:spcPts val="0"/>
              </a:spcBef>
              <a:spcAft>
                <a:spcPts val="0"/>
              </a:spcAft>
              <a:buNone/>
            </a:pPr>
            <a:r>
              <a:t/>
            </a:r>
            <a:endParaRPr sz="1300">
              <a:latin typeface="Roboto"/>
              <a:ea typeface="Roboto"/>
              <a:cs typeface="Roboto"/>
              <a:sym typeface="Roboto"/>
            </a:endParaRPr>
          </a:p>
          <a:p>
            <a:pPr indent="0" lvl="0" marL="0" rtl="0" algn="just">
              <a:spcBef>
                <a:spcPts val="0"/>
              </a:spcBef>
              <a:spcAft>
                <a:spcPts val="0"/>
              </a:spcAft>
              <a:buNone/>
            </a:pPr>
            <a:r>
              <a:rPr b="1" lang="en" sz="1300">
                <a:latin typeface="Roboto"/>
                <a:ea typeface="Roboto"/>
                <a:cs typeface="Roboto"/>
                <a:sym typeface="Roboto"/>
              </a:rPr>
              <a:t>Other ( non-WIMP ) interfaces: </a:t>
            </a:r>
            <a:endParaRPr b="1" sz="1300">
              <a:latin typeface="Roboto"/>
              <a:ea typeface="Roboto"/>
              <a:cs typeface="Roboto"/>
              <a:sym typeface="Roboto"/>
            </a:endParaRPr>
          </a:p>
          <a:p>
            <a:pPr indent="0" lvl="0" marL="0" rtl="0" algn="just">
              <a:spcBef>
                <a:spcPts val="0"/>
              </a:spcBef>
              <a:spcAft>
                <a:spcPts val="0"/>
              </a:spcAft>
              <a:buNone/>
            </a:pPr>
            <a:r>
              <a:t/>
            </a:r>
            <a:endParaRPr b="1" sz="1300">
              <a:latin typeface="Roboto"/>
              <a:ea typeface="Roboto"/>
              <a:cs typeface="Roboto"/>
              <a:sym typeface="Roboto"/>
            </a:endParaRPr>
          </a:p>
          <a:p>
            <a:pPr indent="0" lvl="0" marL="0" rtl="0" algn="just">
              <a:spcBef>
                <a:spcPts val="0"/>
              </a:spcBef>
              <a:spcAft>
                <a:spcPts val="0"/>
              </a:spcAft>
              <a:buNone/>
            </a:pPr>
            <a:r>
              <a:rPr lang="en" sz="1300">
                <a:latin typeface="Roboto"/>
                <a:ea typeface="Roboto"/>
                <a:cs typeface="Roboto"/>
                <a:sym typeface="Roboto"/>
              </a:rPr>
              <a:t>The WIMP interface revolutionized computing in the early 1980s. Advances in technologies like voice and gesture recognition, along with changes in computing environments, are introducing new interfaces into our daily lives. Cloud computing enables running complex interface algorithms on less powerful devices, explored further in Chapters 7–9 of this book.</a:t>
            </a:r>
            <a:endParaRPr sz="1300">
              <a:latin typeface="Roboto"/>
              <a:ea typeface="Roboto"/>
              <a:cs typeface="Roboto"/>
              <a:sym typeface="Roboto"/>
            </a:endParaRPr>
          </a:p>
          <a:p>
            <a:pPr indent="0" lvl="0" marL="0" rtl="0" algn="just">
              <a:spcBef>
                <a:spcPts val="0"/>
              </a:spcBef>
              <a:spcAft>
                <a:spcPts val="0"/>
              </a:spcAft>
              <a:buNone/>
            </a:pPr>
            <a:r>
              <a:t/>
            </a:r>
            <a:endParaRPr sz="1300">
              <a:latin typeface="Roboto"/>
              <a:ea typeface="Roboto"/>
              <a:cs typeface="Roboto"/>
              <a:sym typeface="Robo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26"/>
          <p:cNvSpPr/>
          <p:nvPr/>
        </p:nvSpPr>
        <p:spPr>
          <a:xfrm>
            <a:off x="150" y="9075"/>
            <a:ext cx="9144000" cy="771000"/>
          </a:xfrm>
          <a:prstGeom prst="rect">
            <a:avLst/>
          </a:prstGeom>
          <a:solidFill>
            <a:srgbClr val="07376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solidFill>
                  <a:schemeClr val="lt1"/>
                </a:solidFill>
                <a:latin typeface="Merriweather"/>
                <a:ea typeface="Merriweather"/>
                <a:cs typeface="Merriweather"/>
                <a:sym typeface="Merriweather"/>
              </a:rPr>
              <a:t>Human Computer Interaction</a:t>
            </a:r>
            <a:endParaRPr>
              <a:solidFill>
                <a:schemeClr val="lt1"/>
              </a:solidFill>
              <a:latin typeface="Merriweather"/>
              <a:ea typeface="Merriweather"/>
              <a:cs typeface="Merriweather"/>
              <a:sym typeface="Merriweather"/>
            </a:endParaRPr>
          </a:p>
          <a:p>
            <a:pPr indent="0" lvl="0" marL="0" marR="0" rtl="0" algn="l">
              <a:lnSpc>
                <a:spcPct val="100000"/>
              </a:lnSpc>
              <a:spcBef>
                <a:spcPts val="0"/>
              </a:spcBef>
              <a:spcAft>
                <a:spcPts val="0"/>
              </a:spcAft>
              <a:buNone/>
            </a:pPr>
            <a:r>
              <a:rPr lang="en">
                <a:solidFill>
                  <a:schemeClr val="lt1"/>
                </a:solidFill>
                <a:latin typeface="Merriweather"/>
                <a:ea typeface="Merriweather"/>
                <a:cs typeface="Merriweather"/>
                <a:sym typeface="Merriweather"/>
              </a:rPr>
              <a:t>Chapter 4: </a:t>
            </a:r>
            <a:endParaRPr>
              <a:solidFill>
                <a:schemeClr val="lt1"/>
              </a:solidFill>
              <a:latin typeface="Merriweather"/>
              <a:ea typeface="Merriweather"/>
              <a:cs typeface="Merriweather"/>
              <a:sym typeface="Merriweather"/>
            </a:endParaRPr>
          </a:p>
        </p:txBody>
      </p:sp>
      <p:pic>
        <p:nvPicPr>
          <p:cNvPr id="119" name="Google Shape;119;p26"/>
          <p:cNvPicPr preferRelativeResize="0"/>
          <p:nvPr/>
        </p:nvPicPr>
        <p:blipFill>
          <a:blip r:embed="rId3">
            <a:alphaModFix/>
          </a:blip>
          <a:stretch>
            <a:fillRect/>
          </a:stretch>
        </p:blipFill>
        <p:spPr>
          <a:xfrm>
            <a:off x="8535589" y="164774"/>
            <a:ext cx="361761" cy="393600"/>
          </a:xfrm>
          <a:prstGeom prst="rect">
            <a:avLst/>
          </a:prstGeom>
          <a:noFill/>
          <a:ln>
            <a:noFill/>
          </a:ln>
        </p:spPr>
      </p:pic>
      <p:pic>
        <p:nvPicPr>
          <p:cNvPr id="120" name="Google Shape;120;p26"/>
          <p:cNvPicPr preferRelativeResize="0"/>
          <p:nvPr/>
        </p:nvPicPr>
        <p:blipFill>
          <a:blip r:embed="rId4">
            <a:alphaModFix/>
          </a:blip>
          <a:stretch>
            <a:fillRect/>
          </a:stretch>
        </p:blipFill>
        <p:spPr>
          <a:xfrm>
            <a:off x="8073348" y="266873"/>
            <a:ext cx="399100" cy="189425"/>
          </a:xfrm>
          <a:prstGeom prst="rect">
            <a:avLst/>
          </a:prstGeom>
          <a:noFill/>
          <a:ln>
            <a:noFill/>
          </a:ln>
        </p:spPr>
      </p:pic>
      <p:sp>
        <p:nvSpPr>
          <p:cNvPr id="121" name="Google Shape;121;p26"/>
          <p:cNvSpPr txBox="1"/>
          <p:nvPr/>
        </p:nvSpPr>
        <p:spPr>
          <a:xfrm>
            <a:off x="10071125" y="2746675"/>
            <a:ext cx="42876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300">
              <a:solidFill>
                <a:schemeClr val="dk2"/>
              </a:solidFill>
              <a:latin typeface="Roboto"/>
              <a:ea typeface="Roboto"/>
              <a:cs typeface="Roboto"/>
              <a:sym typeface="Roboto"/>
            </a:endParaRPr>
          </a:p>
        </p:txBody>
      </p:sp>
      <p:sp>
        <p:nvSpPr>
          <p:cNvPr id="122" name="Google Shape;122;p2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23" name="Google Shape;123;p26"/>
          <p:cNvSpPr txBox="1"/>
          <p:nvPr/>
        </p:nvSpPr>
        <p:spPr>
          <a:xfrm>
            <a:off x="133600" y="920350"/>
            <a:ext cx="8795100" cy="4136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latin typeface="Roboto"/>
                <a:ea typeface="Roboto"/>
                <a:cs typeface="Roboto"/>
                <a:sym typeface="Roboto"/>
              </a:rPr>
              <a:t>Overall Design Process</a:t>
            </a:r>
            <a:endParaRPr b="1" sz="1600">
              <a:latin typeface="Roboto"/>
              <a:ea typeface="Roboto"/>
              <a:cs typeface="Roboto"/>
              <a:sym typeface="Roboto"/>
            </a:endParaRPr>
          </a:p>
          <a:p>
            <a:pPr indent="0" lvl="0" marL="0" rtl="0" algn="just">
              <a:spcBef>
                <a:spcPts val="0"/>
              </a:spcBef>
              <a:spcAft>
                <a:spcPts val="0"/>
              </a:spcAft>
              <a:buNone/>
            </a:pPr>
            <a:r>
              <a:t/>
            </a:r>
            <a:endParaRPr sz="1300">
              <a:latin typeface="Roboto"/>
              <a:ea typeface="Roboto"/>
              <a:cs typeface="Roboto"/>
              <a:sym typeface="Roboto"/>
            </a:endParaRPr>
          </a:p>
          <a:p>
            <a:pPr indent="0" lvl="0" marL="0" rtl="0" algn="just">
              <a:spcBef>
                <a:spcPts val="0"/>
              </a:spcBef>
              <a:spcAft>
                <a:spcPts val="0"/>
              </a:spcAft>
              <a:buNone/>
            </a:pPr>
            <a:r>
              <a:rPr lang="en" sz="1300">
                <a:latin typeface="Roboto"/>
                <a:ea typeface="Roboto"/>
                <a:cs typeface="Roboto"/>
                <a:sym typeface="Roboto"/>
              </a:rPr>
              <a:t>HCI design is the process of creating the basic framework for user interaction in software development. It is an 4 steps iterative process.</a:t>
            </a:r>
            <a:endParaRPr sz="1300">
              <a:latin typeface="Roboto"/>
              <a:ea typeface="Roboto"/>
              <a:cs typeface="Roboto"/>
              <a:sym typeface="Roboto"/>
            </a:endParaRPr>
          </a:p>
          <a:p>
            <a:pPr indent="0" lvl="0" marL="0" rtl="0" algn="just">
              <a:spcBef>
                <a:spcPts val="0"/>
              </a:spcBef>
              <a:spcAft>
                <a:spcPts val="0"/>
              </a:spcAft>
              <a:buNone/>
            </a:pPr>
            <a:r>
              <a:t/>
            </a:r>
            <a:endParaRPr sz="1300">
              <a:latin typeface="Roboto"/>
              <a:ea typeface="Roboto"/>
              <a:cs typeface="Roboto"/>
              <a:sym typeface="Roboto"/>
            </a:endParaRPr>
          </a:p>
          <a:p>
            <a:pPr indent="-311150" lvl="0" marL="457200" rtl="0" algn="just">
              <a:spcBef>
                <a:spcPts val="0"/>
              </a:spcBef>
              <a:spcAft>
                <a:spcPts val="0"/>
              </a:spcAft>
              <a:buSzPts val="1300"/>
              <a:buFont typeface="Roboto"/>
              <a:buChar char="●"/>
            </a:pPr>
            <a:r>
              <a:rPr b="1" lang="en" sz="1300">
                <a:latin typeface="Roboto"/>
                <a:ea typeface="Roboto"/>
                <a:cs typeface="Roboto"/>
                <a:sym typeface="Roboto"/>
              </a:rPr>
              <a:t>Requirement Analysis: </a:t>
            </a:r>
            <a:r>
              <a:rPr lang="en" sz="1300">
                <a:latin typeface="Roboto"/>
                <a:ea typeface="Roboto"/>
                <a:cs typeface="Roboto"/>
                <a:sym typeface="Roboto"/>
              </a:rPr>
              <a:t>Any software design starts with a careful analysis of the functional requirements. </a:t>
            </a:r>
            <a:endParaRPr sz="1300">
              <a:latin typeface="Roboto"/>
              <a:ea typeface="Roboto"/>
              <a:cs typeface="Roboto"/>
              <a:sym typeface="Roboto"/>
            </a:endParaRPr>
          </a:p>
          <a:p>
            <a:pPr indent="0" lvl="0" marL="457200" rtl="0" algn="just">
              <a:spcBef>
                <a:spcPts val="0"/>
              </a:spcBef>
              <a:spcAft>
                <a:spcPts val="0"/>
              </a:spcAft>
              <a:buNone/>
            </a:pPr>
            <a:r>
              <a:t/>
            </a:r>
            <a:endParaRPr sz="1300">
              <a:latin typeface="Roboto"/>
              <a:ea typeface="Roboto"/>
              <a:cs typeface="Roboto"/>
              <a:sym typeface="Roboto"/>
            </a:endParaRPr>
          </a:p>
          <a:p>
            <a:pPr indent="-311150" lvl="1" marL="914400" rtl="0" algn="just">
              <a:spcBef>
                <a:spcPts val="0"/>
              </a:spcBef>
              <a:spcAft>
                <a:spcPts val="0"/>
              </a:spcAft>
              <a:buSzPts val="1300"/>
              <a:buFont typeface="Roboto"/>
              <a:buChar char="○"/>
            </a:pPr>
            <a:r>
              <a:rPr lang="en" sz="1300">
                <a:latin typeface="Roboto"/>
                <a:ea typeface="Roboto"/>
                <a:cs typeface="Roboto"/>
                <a:sym typeface="Roboto"/>
              </a:rPr>
              <a:t>Functional-Task Requirements: Functions that are to be activated directly by the user through interaction.</a:t>
            </a:r>
            <a:endParaRPr sz="1300">
              <a:latin typeface="Roboto"/>
              <a:ea typeface="Roboto"/>
              <a:cs typeface="Roboto"/>
              <a:sym typeface="Roboto"/>
            </a:endParaRPr>
          </a:p>
          <a:p>
            <a:pPr indent="0" lvl="0" marL="914400" rtl="0" algn="just">
              <a:spcBef>
                <a:spcPts val="0"/>
              </a:spcBef>
              <a:spcAft>
                <a:spcPts val="0"/>
              </a:spcAft>
              <a:buNone/>
            </a:pPr>
            <a:r>
              <a:rPr i="1" lang="en" sz="1300">
                <a:solidFill>
                  <a:srgbClr val="434343"/>
                </a:solidFill>
                <a:latin typeface="Roboto"/>
                <a:ea typeface="Roboto"/>
                <a:cs typeface="Roboto"/>
                <a:sym typeface="Roboto"/>
              </a:rPr>
              <a:t>Ex. allow users to create and edit documents in a collaborative manner.</a:t>
            </a:r>
            <a:endParaRPr i="1" sz="1300">
              <a:solidFill>
                <a:srgbClr val="434343"/>
              </a:solidFill>
              <a:latin typeface="Roboto"/>
              <a:ea typeface="Roboto"/>
              <a:cs typeface="Roboto"/>
              <a:sym typeface="Roboto"/>
            </a:endParaRPr>
          </a:p>
          <a:p>
            <a:pPr indent="0" lvl="0" marL="914400" rtl="0" algn="just">
              <a:spcBef>
                <a:spcPts val="0"/>
              </a:spcBef>
              <a:spcAft>
                <a:spcPts val="0"/>
              </a:spcAft>
              <a:buNone/>
            </a:pPr>
            <a:r>
              <a:t/>
            </a:r>
            <a:endParaRPr sz="1300">
              <a:latin typeface="Roboto"/>
              <a:ea typeface="Roboto"/>
              <a:cs typeface="Roboto"/>
              <a:sym typeface="Roboto"/>
            </a:endParaRPr>
          </a:p>
          <a:p>
            <a:pPr indent="-311150" lvl="1" marL="914400" rtl="0" algn="just">
              <a:spcBef>
                <a:spcPts val="0"/>
              </a:spcBef>
              <a:spcAft>
                <a:spcPts val="0"/>
              </a:spcAft>
              <a:buSzPts val="1300"/>
              <a:buFont typeface="Roboto"/>
              <a:buChar char="○"/>
            </a:pPr>
            <a:r>
              <a:rPr lang="en" sz="1300">
                <a:latin typeface="Roboto"/>
                <a:ea typeface="Roboto"/>
                <a:cs typeface="Roboto"/>
                <a:sym typeface="Roboto"/>
              </a:rPr>
              <a:t>Functional-UI Requirements: Functions that are important in realizing certain aspects of the user experience, even though these may not be directly activated by the user.</a:t>
            </a:r>
            <a:endParaRPr sz="1300">
              <a:latin typeface="Roboto"/>
              <a:ea typeface="Roboto"/>
              <a:cs typeface="Roboto"/>
              <a:sym typeface="Roboto"/>
            </a:endParaRPr>
          </a:p>
          <a:p>
            <a:pPr indent="0" lvl="0" marL="914400" rtl="0" algn="just">
              <a:spcBef>
                <a:spcPts val="0"/>
              </a:spcBef>
              <a:spcAft>
                <a:spcPts val="0"/>
              </a:spcAft>
              <a:buNone/>
            </a:pPr>
            <a:r>
              <a:rPr i="1" lang="en" sz="1300">
                <a:solidFill>
                  <a:srgbClr val="434343"/>
                </a:solidFill>
                <a:latin typeface="Roboto"/>
                <a:ea typeface="Roboto"/>
                <a:cs typeface="Roboto"/>
                <a:sym typeface="Roboto"/>
              </a:rPr>
              <a:t>Ex. automatic functional feature of adjusting the display resolution of a streamed video based on the network traffic.</a:t>
            </a:r>
            <a:endParaRPr i="1" sz="1300">
              <a:solidFill>
                <a:srgbClr val="434343"/>
              </a:solidFill>
              <a:latin typeface="Roboto"/>
              <a:ea typeface="Roboto"/>
              <a:cs typeface="Roboto"/>
              <a:sym typeface="Roboto"/>
            </a:endParaRPr>
          </a:p>
          <a:p>
            <a:pPr indent="0" lvl="0" marL="914400" rtl="0" algn="just">
              <a:spcBef>
                <a:spcPts val="0"/>
              </a:spcBef>
              <a:spcAft>
                <a:spcPts val="0"/>
              </a:spcAft>
              <a:buNone/>
            </a:pPr>
            <a:r>
              <a:t/>
            </a:r>
            <a:endParaRPr sz="1300">
              <a:latin typeface="Roboto"/>
              <a:ea typeface="Roboto"/>
              <a:cs typeface="Roboto"/>
              <a:sym typeface="Roboto"/>
            </a:endParaRPr>
          </a:p>
          <a:p>
            <a:pPr indent="-311150" lvl="1" marL="914400" rtl="0" algn="just">
              <a:spcBef>
                <a:spcPts val="0"/>
              </a:spcBef>
              <a:spcAft>
                <a:spcPts val="0"/>
              </a:spcAft>
              <a:buSzPts val="1300"/>
              <a:buFont typeface="Roboto"/>
              <a:buChar char="○"/>
            </a:pPr>
            <a:r>
              <a:rPr lang="en" sz="1300">
                <a:latin typeface="Roboto"/>
                <a:ea typeface="Roboto"/>
                <a:cs typeface="Roboto"/>
                <a:sym typeface="Roboto"/>
              </a:rPr>
              <a:t>Nonfunctional-UI Requirements: UI features (rather than computational functions) that are not directly related to accomplishing the main application task.</a:t>
            </a:r>
            <a:endParaRPr sz="1300">
              <a:latin typeface="Roboto"/>
              <a:ea typeface="Roboto"/>
              <a:cs typeface="Roboto"/>
              <a:sym typeface="Roboto"/>
            </a:endParaRPr>
          </a:p>
          <a:p>
            <a:pPr indent="0" lvl="0" marL="914400" rtl="0" algn="just">
              <a:spcBef>
                <a:spcPts val="0"/>
              </a:spcBef>
              <a:spcAft>
                <a:spcPts val="0"/>
              </a:spcAft>
              <a:buNone/>
            </a:pPr>
            <a:r>
              <a:rPr i="1" lang="en" sz="1300">
                <a:solidFill>
                  <a:srgbClr val="434343"/>
                </a:solidFill>
                <a:latin typeface="Roboto"/>
                <a:ea typeface="Roboto"/>
                <a:cs typeface="Roboto"/>
                <a:sym typeface="Roboto"/>
              </a:rPr>
              <a:t>Ex. requiring a certain font size or type according to a corporate guideline may not be a critical functional   requirement, but a purely HCI requirement feature.</a:t>
            </a:r>
            <a:endParaRPr i="1" sz="1300">
              <a:solidFill>
                <a:srgbClr val="434343"/>
              </a:solidFill>
              <a:latin typeface="Roboto"/>
              <a:ea typeface="Roboto"/>
              <a:cs typeface="Roboto"/>
              <a:sym typeface="Robot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44"/>
          <p:cNvSpPr/>
          <p:nvPr/>
        </p:nvSpPr>
        <p:spPr>
          <a:xfrm>
            <a:off x="150" y="9075"/>
            <a:ext cx="9144000" cy="771000"/>
          </a:xfrm>
          <a:prstGeom prst="rect">
            <a:avLst/>
          </a:prstGeom>
          <a:solidFill>
            <a:srgbClr val="07376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solidFill>
                  <a:schemeClr val="lt1"/>
                </a:solidFill>
                <a:latin typeface="Merriweather"/>
                <a:ea typeface="Merriweather"/>
                <a:cs typeface="Merriweather"/>
                <a:sym typeface="Merriweather"/>
              </a:rPr>
              <a:t>Human Computer Interaction</a:t>
            </a:r>
            <a:endParaRPr>
              <a:solidFill>
                <a:schemeClr val="lt1"/>
              </a:solidFill>
              <a:latin typeface="Merriweather"/>
              <a:ea typeface="Merriweather"/>
              <a:cs typeface="Merriweather"/>
              <a:sym typeface="Merriweather"/>
            </a:endParaRPr>
          </a:p>
          <a:p>
            <a:pPr indent="0" lvl="0" marL="0" marR="0" rtl="0" algn="l">
              <a:lnSpc>
                <a:spcPct val="100000"/>
              </a:lnSpc>
              <a:spcBef>
                <a:spcPts val="0"/>
              </a:spcBef>
              <a:spcAft>
                <a:spcPts val="0"/>
              </a:spcAft>
              <a:buNone/>
            </a:pPr>
            <a:r>
              <a:rPr lang="en">
                <a:solidFill>
                  <a:schemeClr val="lt1"/>
                </a:solidFill>
                <a:latin typeface="Merriweather"/>
                <a:ea typeface="Merriweather"/>
                <a:cs typeface="Merriweather"/>
                <a:sym typeface="Merriweather"/>
              </a:rPr>
              <a:t>Chapter 4: </a:t>
            </a:r>
            <a:endParaRPr>
              <a:solidFill>
                <a:schemeClr val="lt1"/>
              </a:solidFill>
              <a:latin typeface="Merriweather"/>
              <a:ea typeface="Merriweather"/>
              <a:cs typeface="Merriweather"/>
              <a:sym typeface="Merriweather"/>
            </a:endParaRPr>
          </a:p>
        </p:txBody>
      </p:sp>
      <p:pic>
        <p:nvPicPr>
          <p:cNvPr id="295" name="Google Shape;295;p44"/>
          <p:cNvPicPr preferRelativeResize="0"/>
          <p:nvPr/>
        </p:nvPicPr>
        <p:blipFill>
          <a:blip r:embed="rId3">
            <a:alphaModFix/>
          </a:blip>
          <a:stretch>
            <a:fillRect/>
          </a:stretch>
        </p:blipFill>
        <p:spPr>
          <a:xfrm>
            <a:off x="8535589" y="164774"/>
            <a:ext cx="361761" cy="393600"/>
          </a:xfrm>
          <a:prstGeom prst="rect">
            <a:avLst/>
          </a:prstGeom>
          <a:noFill/>
          <a:ln>
            <a:noFill/>
          </a:ln>
        </p:spPr>
      </p:pic>
      <p:pic>
        <p:nvPicPr>
          <p:cNvPr id="296" name="Google Shape;296;p44"/>
          <p:cNvPicPr preferRelativeResize="0"/>
          <p:nvPr/>
        </p:nvPicPr>
        <p:blipFill>
          <a:blip r:embed="rId4">
            <a:alphaModFix/>
          </a:blip>
          <a:stretch>
            <a:fillRect/>
          </a:stretch>
        </p:blipFill>
        <p:spPr>
          <a:xfrm>
            <a:off x="8073348" y="266873"/>
            <a:ext cx="399100" cy="189425"/>
          </a:xfrm>
          <a:prstGeom prst="rect">
            <a:avLst/>
          </a:prstGeom>
          <a:noFill/>
          <a:ln>
            <a:noFill/>
          </a:ln>
        </p:spPr>
      </p:pic>
      <p:sp>
        <p:nvSpPr>
          <p:cNvPr id="297" name="Google Shape;297;p4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298" name="Google Shape;298;p44"/>
          <p:cNvPicPr preferRelativeResize="0"/>
          <p:nvPr/>
        </p:nvPicPr>
        <p:blipFill>
          <a:blip r:embed="rId5">
            <a:alphaModFix/>
          </a:blip>
          <a:stretch>
            <a:fillRect/>
          </a:stretch>
        </p:blipFill>
        <p:spPr>
          <a:xfrm>
            <a:off x="702100" y="1192900"/>
            <a:ext cx="7667751" cy="2826826"/>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45"/>
          <p:cNvSpPr/>
          <p:nvPr/>
        </p:nvSpPr>
        <p:spPr>
          <a:xfrm>
            <a:off x="150" y="9075"/>
            <a:ext cx="9144000" cy="771000"/>
          </a:xfrm>
          <a:prstGeom prst="rect">
            <a:avLst/>
          </a:prstGeom>
          <a:solidFill>
            <a:srgbClr val="07376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solidFill>
                  <a:schemeClr val="lt1"/>
                </a:solidFill>
                <a:latin typeface="Merriweather"/>
                <a:ea typeface="Merriweather"/>
                <a:cs typeface="Merriweather"/>
                <a:sym typeface="Merriweather"/>
              </a:rPr>
              <a:t>Human Computer Interaction</a:t>
            </a:r>
            <a:endParaRPr>
              <a:solidFill>
                <a:schemeClr val="lt1"/>
              </a:solidFill>
              <a:latin typeface="Merriweather"/>
              <a:ea typeface="Merriweather"/>
              <a:cs typeface="Merriweather"/>
              <a:sym typeface="Merriweather"/>
            </a:endParaRPr>
          </a:p>
          <a:p>
            <a:pPr indent="0" lvl="0" marL="0" marR="0" rtl="0" algn="l">
              <a:lnSpc>
                <a:spcPct val="100000"/>
              </a:lnSpc>
              <a:spcBef>
                <a:spcPts val="0"/>
              </a:spcBef>
              <a:spcAft>
                <a:spcPts val="0"/>
              </a:spcAft>
              <a:buNone/>
            </a:pPr>
            <a:r>
              <a:rPr lang="en">
                <a:solidFill>
                  <a:schemeClr val="lt1"/>
                </a:solidFill>
                <a:latin typeface="Merriweather"/>
                <a:ea typeface="Merriweather"/>
                <a:cs typeface="Merriweather"/>
                <a:sym typeface="Merriweather"/>
              </a:rPr>
              <a:t>Chapter 4: </a:t>
            </a:r>
            <a:endParaRPr>
              <a:solidFill>
                <a:schemeClr val="lt1"/>
              </a:solidFill>
              <a:latin typeface="Merriweather"/>
              <a:ea typeface="Merriweather"/>
              <a:cs typeface="Merriweather"/>
              <a:sym typeface="Merriweather"/>
            </a:endParaRPr>
          </a:p>
        </p:txBody>
      </p:sp>
      <p:pic>
        <p:nvPicPr>
          <p:cNvPr id="304" name="Google Shape;304;p45"/>
          <p:cNvPicPr preferRelativeResize="0"/>
          <p:nvPr/>
        </p:nvPicPr>
        <p:blipFill>
          <a:blip r:embed="rId3">
            <a:alphaModFix/>
          </a:blip>
          <a:stretch>
            <a:fillRect/>
          </a:stretch>
        </p:blipFill>
        <p:spPr>
          <a:xfrm>
            <a:off x="8535589" y="164774"/>
            <a:ext cx="361761" cy="393600"/>
          </a:xfrm>
          <a:prstGeom prst="rect">
            <a:avLst/>
          </a:prstGeom>
          <a:noFill/>
          <a:ln>
            <a:noFill/>
          </a:ln>
        </p:spPr>
      </p:pic>
      <p:pic>
        <p:nvPicPr>
          <p:cNvPr id="305" name="Google Shape;305;p45"/>
          <p:cNvPicPr preferRelativeResize="0"/>
          <p:nvPr/>
        </p:nvPicPr>
        <p:blipFill>
          <a:blip r:embed="rId4">
            <a:alphaModFix/>
          </a:blip>
          <a:stretch>
            <a:fillRect/>
          </a:stretch>
        </p:blipFill>
        <p:spPr>
          <a:xfrm>
            <a:off x="8073348" y="266873"/>
            <a:ext cx="399100" cy="189425"/>
          </a:xfrm>
          <a:prstGeom prst="rect">
            <a:avLst/>
          </a:prstGeom>
          <a:noFill/>
          <a:ln>
            <a:noFill/>
          </a:ln>
        </p:spPr>
      </p:pic>
      <p:sp>
        <p:nvSpPr>
          <p:cNvPr id="306" name="Google Shape;306;p4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07" name="Google Shape;307;p45"/>
          <p:cNvSpPr txBox="1"/>
          <p:nvPr/>
        </p:nvSpPr>
        <p:spPr>
          <a:xfrm>
            <a:off x="79575" y="897050"/>
            <a:ext cx="8890800" cy="9261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b="1" lang="en" sz="1300">
                <a:latin typeface="Roboto"/>
                <a:ea typeface="Roboto"/>
                <a:cs typeface="Roboto"/>
                <a:sym typeface="Roboto"/>
              </a:rPr>
              <a:t>Wire Framing: </a:t>
            </a:r>
            <a:r>
              <a:rPr lang="en" sz="1300">
                <a:latin typeface="Roboto"/>
                <a:ea typeface="Roboto"/>
                <a:cs typeface="Roboto"/>
                <a:sym typeface="Roboto"/>
              </a:rPr>
              <a:t>Wire-framing is like sketching a plan for how a website or interface should look and work. It helps developers figure out what information is shown, what functions are available, and how everything interacts. These sketches can be made on paper or with software, and some tools even let you see how the interface would behave. It's important to keep design and implementation separate during this process.</a:t>
            </a:r>
            <a:endParaRPr sz="1300">
              <a:latin typeface="Roboto"/>
              <a:ea typeface="Roboto"/>
              <a:cs typeface="Roboto"/>
              <a:sym typeface="Roboto"/>
            </a:endParaRPr>
          </a:p>
        </p:txBody>
      </p:sp>
      <p:pic>
        <p:nvPicPr>
          <p:cNvPr id="308" name="Google Shape;308;p45"/>
          <p:cNvPicPr preferRelativeResize="0"/>
          <p:nvPr/>
        </p:nvPicPr>
        <p:blipFill>
          <a:blip r:embed="rId5">
            <a:alphaModFix/>
          </a:blip>
          <a:stretch>
            <a:fillRect/>
          </a:stretch>
        </p:blipFill>
        <p:spPr>
          <a:xfrm>
            <a:off x="441150" y="1940125"/>
            <a:ext cx="8167660" cy="2747811"/>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46"/>
          <p:cNvSpPr/>
          <p:nvPr/>
        </p:nvSpPr>
        <p:spPr>
          <a:xfrm>
            <a:off x="150" y="9075"/>
            <a:ext cx="9144000" cy="771000"/>
          </a:xfrm>
          <a:prstGeom prst="rect">
            <a:avLst/>
          </a:prstGeom>
          <a:solidFill>
            <a:srgbClr val="07376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solidFill>
                  <a:schemeClr val="lt1"/>
                </a:solidFill>
                <a:latin typeface="Merriweather"/>
                <a:ea typeface="Merriweather"/>
                <a:cs typeface="Merriweather"/>
                <a:sym typeface="Merriweather"/>
              </a:rPr>
              <a:t>Human Computer Interaction</a:t>
            </a:r>
            <a:endParaRPr>
              <a:solidFill>
                <a:schemeClr val="lt1"/>
              </a:solidFill>
              <a:latin typeface="Merriweather"/>
              <a:ea typeface="Merriweather"/>
              <a:cs typeface="Merriweather"/>
              <a:sym typeface="Merriweather"/>
            </a:endParaRPr>
          </a:p>
          <a:p>
            <a:pPr indent="0" lvl="0" marL="0" marR="0" rtl="0" algn="l">
              <a:lnSpc>
                <a:spcPct val="100000"/>
              </a:lnSpc>
              <a:spcBef>
                <a:spcPts val="0"/>
              </a:spcBef>
              <a:spcAft>
                <a:spcPts val="0"/>
              </a:spcAft>
              <a:buNone/>
            </a:pPr>
            <a:r>
              <a:rPr lang="en">
                <a:solidFill>
                  <a:schemeClr val="lt1"/>
                </a:solidFill>
                <a:latin typeface="Merriweather"/>
                <a:ea typeface="Merriweather"/>
                <a:cs typeface="Merriweather"/>
                <a:sym typeface="Merriweather"/>
              </a:rPr>
              <a:t>Chapter 4: </a:t>
            </a:r>
            <a:endParaRPr>
              <a:solidFill>
                <a:schemeClr val="lt1"/>
              </a:solidFill>
              <a:latin typeface="Merriweather"/>
              <a:ea typeface="Merriweather"/>
              <a:cs typeface="Merriweather"/>
              <a:sym typeface="Merriweather"/>
            </a:endParaRPr>
          </a:p>
        </p:txBody>
      </p:sp>
      <p:pic>
        <p:nvPicPr>
          <p:cNvPr id="314" name="Google Shape;314;p46"/>
          <p:cNvPicPr preferRelativeResize="0"/>
          <p:nvPr/>
        </p:nvPicPr>
        <p:blipFill>
          <a:blip r:embed="rId3">
            <a:alphaModFix/>
          </a:blip>
          <a:stretch>
            <a:fillRect/>
          </a:stretch>
        </p:blipFill>
        <p:spPr>
          <a:xfrm>
            <a:off x="8535589" y="164774"/>
            <a:ext cx="361761" cy="393600"/>
          </a:xfrm>
          <a:prstGeom prst="rect">
            <a:avLst/>
          </a:prstGeom>
          <a:noFill/>
          <a:ln>
            <a:noFill/>
          </a:ln>
        </p:spPr>
      </p:pic>
      <p:pic>
        <p:nvPicPr>
          <p:cNvPr id="315" name="Google Shape;315;p46"/>
          <p:cNvPicPr preferRelativeResize="0"/>
          <p:nvPr/>
        </p:nvPicPr>
        <p:blipFill>
          <a:blip r:embed="rId4">
            <a:alphaModFix/>
          </a:blip>
          <a:stretch>
            <a:fillRect/>
          </a:stretch>
        </p:blipFill>
        <p:spPr>
          <a:xfrm>
            <a:off x="8073348" y="266873"/>
            <a:ext cx="399100" cy="189425"/>
          </a:xfrm>
          <a:prstGeom prst="rect">
            <a:avLst/>
          </a:prstGeom>
          <a:noFill/>
          <a:ln>
            <a:noFill/>
          </a:ln>
        </p:spPr>
      </p:pic>
      <p:sp>
        <p:nvSpPr>
          <p:cNvPr id="316" name="Google Shape;316;p4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17" name="Google Shape;317;p46"/>
          <p:cNvSpPr txBox="1"/>
          <p:nvPr/>
        </p:nvSpPr>
        <p:spPr>
          <a:xfrm>
            <a:off x="141425" y="878350"/>
            <a:ext cx="8755800" cy="3878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300">
                <a:latin typeface="Roboto"/>
                <a:ea typeface="Roboto"/>
                <a:cs typeface="Roboto"/>
                <a:sym typeface="Roboto"/>
              </a:rPr>
              <a:t>“Naïve” Design Example: No Sheets 1.0</a:t>
            </a:r>
            <a:endParaRPr b="1" sz="1300">
              <a:latin typeface="Roboto"/>
              <a:ea typeface="Roboto"/>
              <a:cs typeface="Roboto"/>
              <a:sym typeface="Roboto"/>
            </a:endParaRPr>
          </a:p>
          <a:p>
            <a:pPr indent="0" lvl="0" marL="0" rtl="0" algn="just">
              <a:spcBef>
                <a:spcPts val="0"/>
              </a:spcBef>
              <a:spcAft>
                <a:spcPts val="0"/>
              </a:spcAft>
              <a:buNone/>
            </a:pPr>
            <a:r>
              <a:t/>
            </a:r>
            <a:endParaRPr b="1" sz="1300">
              <a:latin typeface="Roboto"/>
              <a:ea typeface="Roboto"/>
              <a:cs typeface="Roboto"/>
              <a:sym typeface="Roboto"/>
            </a:endParaRPr>
          </a:p>
          <a:p>
            <a:pPr indent="0" lvl="0" marL="0" rtl="0" algn="just">
              <a:spcBef>
                <a:spcPts val="0"/>
              </a:spcBef>
              <a:spcAft>
                <a:spcPts val="0"/>
              </a:spcAft>
              <a:buNone/>
            </a:pPr>
            <a:r>
              <a:rPr b="1" lang="en" sz="1300">
                <a:latin typeface="Roboto"/>
                <a:ea typeface="Roboto"/>
                <a:cs typeface="Roboto"/>
                <a:sym typeface="Roboto"/>
              </a:rPr>
              <a:t>Requirement Engineering: </a:t>
            </a:r>
            <a:r>
              <a:rPr lang="en" sz="1300">
                <a:latin typeface="Roboto"/>
                <a:ea typeface="Roboto"/>
                <a:cs typeface="Roboto"/>
                <a:sym typeface="Roboto"/>
              </a:rPr>
              <a:t>I</a:t>
            </a:r>
            <a:r>
              <a:rPr lang="en" sz="1300">
                <a:latin typeface="Roboto"/>
                <a:ea typeface="Roboto"/>
                <a:cs typeface="Roboto"/>
                <a:sym typeface="Roboto"/>
              </a:rPr>
              <a:t>nitial requirements for No Sheets:</a:t>
            </a:r>
            <a:endParaRPr sz="1300">
              <a:latin typeface="Roboto"/>
              <a:ea typeface="Roboto"/>
              <a:cs typeface="Roboto"/>
              <a:sym typeface="Roboto"/>
            </a:endParaRPr>
          </a:p>
          <a:p>
            <a:pPr indent="0" lvl="0" marL="0" rtl="0" algn="just">
              <a:spcBef>
                <a:spcPts val="0"/>
              </a:spcBef>
              <a:spcAft>
                <a:spcPts val="0"/>
              </a:spcAft>
              <a:buNone/>
            </a:pPr>
            <a:r>
              <a:t/>
            </a:r>
            <a:endParaRPr sz="1300">
              <a:latin typeface="Roboto"/>
              <a:ea typeface="Roboto"/>
              <a:cs typeface="Roboto"/>
              <a:sym typeface="Roboto"/>
            </a:endParaRPr>
          </a:p>
          <a:p>
            <a:pPr indent="-311150" lvl="0" marL="457200" rtl="0" algn="just">
              <a:spcBef>
                <a:spcPts val="0"/>
              </a:spcBef>
              <a:spcAft>
                <a:spcPts val="0"/>
              </a:spcAft>
              <a:buSzPts val="1300"/>
              <a:buFont typeface="Roboto"/>
              <a:buChar char="●"/>
            </a:pPr>
            <a:r>
              <a:rPr lang="en" sz="1300">
                <a:latin typeface="Roboto"/>
                <a:ea typeface="Roboto"/>
                <a:cs typeface="Roboto"/>
                <a:sym typeface="Roboto"/>
              </a:rPr>
              <a:t>Use the smartphone to present transcribed music like “sheet music.” Transcription includes only those for basic accompaniment like the chord information (key and type such as C# dom7), beat information (e.g., second beat in the measure).</a:t>
            </a:r>
            <a:endParaRPr sz="1300">
              <a:latin typeface="Roboto"/>
              <a:ea typeface="Roboto"/>
              <a:cs typeface="Roboto"/>
              <a:sym typeface="Roboto"/>
            </a:endParaRPr>
          </a:p>
          <a:p>
            <a:pPr indent="0" lvl="0" marL="457200" rtl="0" algn="just">
              <a:spcBef>
                <a:spcPts val="0"/>
              </a:spcBef>
              <a:spcAft>
                <a:spcPts val="0"/>
              </a:spcAft>
              <a:buNone/>
            </a:pPr>
            <a:r>
              <a:t/>
            </a:r>
            <a:endParaRPr sz="1300">
              <a:latin typeface="Roboto"/>
              <a:ea typeface="Roboto"/>
              <a:cs typeface="Roboto"/>
              <a:sym typeface="Roboto"/>
            </a:endParaRPr>
          </a:p>
          <a:p>
            <a:pPr indent="-311150" lvl="0" marL="457200" rtl="0" algn="just">
              <a:spcBef>
                <a:spcPts val="0"/>
              </a:spcBef>
              <a:spcAft>
                <a:spcPts val="0"/>
              </a:spcAft>
              <a:buSzPts val="1300"/>
              <a:buFont typeface="Roboto"/>
              <a:buChar char="●"/>
            </a:pPr>
            <a:r>
              <a:rPr lang="en" sz="1300">
                <a:latin typeface="Roboto"/>
                <a:ea typeface="Roboto"/>
                <a:cs typeface="Roboto"/>
                <a:sym typeface="Roboto"/>
              </a:rPr>
              <a:t>Eliminate the need to carry and manage physical sheet music. Store music transcription files using a simple file format.</a:t>
            </a:r>
            <a:endParaRPr sz="1300">
              <a:latin typeface="Roboto"/>
              <a:ea typeface="Roboto"/>
              <a:cs typeface="Roboto"/>
              <a:sym typeface="Roboto"/>
            </a:endParaRPr>
          </a:p>
          <a:p>
            <a:pPr indent="0" lvl="0" marL="457200" rtl="0" algn="just">
              <a:spcBef>
                <a:spcPts val="0"/>
              </a:spcBef>
              <a:spcAft>
                <a:spcPts val="0"/>
              </a:spcAft>
              <a:buNone/>
            </a:pPr>
            <a:r>
              <a:t/>
            </a:r>
            <a:endParaRPr sz="1300">
              <a:latin typeface="Roboto"/>
              <a:ea typeface="Roboto"/>
              <a:cs typeface="Roboto"/>
              <a:sym typeface="Roboto"/>
            </a:endParaRPr>
          </a:p>
          <a:p>
            <a:pPr indent="-311150" lvl="0" marL="457200" rtl="0" algn="just">
              <a:spcBef>
                <a:spcPts val="0"/>
              </a:spcBef>
              <a:spcAft>
                <a:spcPts val="0"/>
              </a:spcAft>
              <a:buSzPts val="1300"/>
              <a:buFont typeface="Roboto"/>
              <a:buChar char="●"/>
            </a:pPr>
            <a:r>
              <a:rPr lang="en" sz="1300">
                <a:latin typeface="Roboto"/>
                <a:ea typeface="Roboto"/>
                <a:cs typeface="Roboto"/>
                <a:sym typeface="Roboto"/>
              </a:rPr>
              <a:t>Help the user effectively accompany the music by timed and effective presentation of musical information (e.g., paced according to a preset tempo).</a:t>
            </a:r>
            <a:endParaRPr sz="1300">
              <a:latin typeface="Roboto"/>
              <a:ea typeface="Roboto"/>
              <a:cs typeface="Roboto"/>
              <a:sym typeface="Roboto"/>
            </a:endParaRPr>
          </a:p>
          <a:p>
            <a:pPr indent="0" lvl="0" marL="457200" rtl="0" algn="just">
              <a:spcBef>
                <a:spcPts val="0"/>
              </a:spcBef>
              <a:spcAft>
                <a:spcPts val="0"/>
              </a:spcAft>
              <a:buNone/>
            </a:pPr>
            <a:r>
              <a:t/>
            </a:r>
            <a:endParaRPr sz="1300">
              <a:latin typeface="Roboto"/>
              <a:ea typeface="Roboto"/>
              <a:cs typeface="Roboto"/>
              <a:sym typeface="Roboto"/>
            </a:endParaRPr>
          </a:p>
          <a:p>
            <a:pPr indent="-311150" lvl="0" marL="457200" rtl="0" algn="just">
              <a:spcBef>
                <a:spcPts val="0"/>
              </a:spcBef>
              <a:spcAft>
                <a:spcPts val="0"/>
              </a:spcAft>
              <a:buSzPts val="1300"/>
              <a:buFont typeface="Roboto"/>
              <a:buChar char="●"/>
            </a:pPr>
            <a:r>
              <a:rPr lang="en" sz="1300">
                <a:latin typeface="Roboto"/>
                <a:ea typeface="Roboto"/>
                <a:cs typeface="Roboto"/>
                <a:sym typeface="Roboto"/>
              </a:rPr>
              <a:t>Help the user effectively practice the accompaniment and sing along through flexible control (e.g., forward, review, home buttons).</a:t>
            </a:r>
            <a:endParaRPr sz="1300">
              <a:latin typeface="Roboto"/>
              <a:ea typeface="Roboto"/>
              <a:cs typeface="Roboto"/>
              <a:sym typeface="Roboto"/>
            </a:endParaRPr>
          </a:p>
          <a:p>
            <a:pPr indent="0" lvl="0" marL="457200" rtl="0" algn="just">
              <a:spcBef>
                <a:spcPts val="0"/>
              </a:spcBef>
              <a:spcAft>
                <a:spcPts val="0"/>
              </a:spcAft>
              <a:buNone/>
            </a:pPr>
            <a:r>
              <a:t/>
            </a:r>
            <a:endParaRPr sz="1300">
              <a:latin typeface="Roboto"/>
              <a:ea typeface="Roboto"/>
              <a:cs typeface="Roboto"/>
              <a:sym typeface="Roboto"/>
            </a:endParaRPr>
          </a:p>
          <a:p>
            <a:pPr indent="-311150" lvl="0" marL="457200" rtl="0" algn="just">
              <a:spcBef>
                <a:spcPts val="0"/>
              </a:spcBef>
              <a:spcAft>
                <a:spcPts val="0"/>
              </a:spcAft>
              <a:buSzPts val="1300"/>
              <a:buFont typeface="Roboto"/>
              <a:buChar char="●"/>
            </a:pPr>
            <a:r>
              <a:rPr lang="en" sz="1300">
                <a:latin typeface="Roboto"/>
                <a:ea typeface="Roboto"/>
                <a:cs typeface="Roboto"/>
                <a:sym typeface="Roboto"/>
              </a:rPr>
              <a:t>Help user sing along by showing the lyrics and beats in a timed fashion</a:t>
            </a:r>
            <a:endParaRPr sz="1300">
              <a:latin typeface="Roboto"/>
              <a:ea typeface="Roboto"/>
              <a:cs typeface="Roboto"/>
              <a:sym typeface="Roboto"/>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47"/>
          <p:cNvSpPr/>
          <p:nvPr/>
        </p:nvSpPr>
        <p:spPr>
          <a:xfrm>
            <a:off x="150" y="9075"/>
            <a:ext cx="9144000" cy="771000"/>
          </a:xfrm>
          <a:prstGeom prst="rect">
            <a:avLst/>
          </a:prstGeom>
          <a:solidFill>
            <a:srgbClr val="07376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solidFill>
                  <a:schemeClr val="lt1"/>
                </a:solidFill>
                <a:latin typeface="Merriweather"/>
                <a:ea typeface="Merriweather"/>
                <a:cs typeface="Merriweather"/>
                <a:sym typeface="Merriweather"/>
              </a:rPr>
              <a:t>Human Computer Interaction</a:t>
            </a:r>
            <a:endParaRPr>
              <a:solidFill>
                <a:schemeClr val="lt1"/>
              </a:solidFill>
              <a:latin typeface="Merriweather"/>
              <a:ea typeface="Merriweather"/>
              <a:cs typeface="Merriweather"/>
              <a:sym typeface="Merriweather"/>
            </a:endParaRPr>
          </a:p>
          <a:p>
            <a:pPr indent="0" lvl="0" marL="0" marR="0" rtl="0" algn="l">
              <a:lnSpc>
                <a:spcPct val="100000"/>
              </a:lnSpc>
              <a:spcBef>
                <a:spcPts val="0"/>
              </a:spcBef>
              <a:spcAft>
                <a:spcPts val="0"/>
              </a:spcAft>
              <a:buNone/>
            </a:pPr>
            <a:r>
              <a:rPr lang="en">
                <a:solidFill>
                  <a:schemeClr val="lt1"/>
                </a:solidFill>
                <a:latin typeface="Merriweather"/>
                <a:ea typeface="Merriweather"/>
                <a:cs typeface="Merriweather"/>
                <a:sym typeface="Merriweather"/>
              </a:rPr>
              <a:t>Chapter 4: </a:t>
            </a:r>
            <a:endParaRPr>
              <a:solidFill>
                <a:schemeClr val="lt1"/>
              </a:solidFill>
              <a:latin typeface="Merriweather"/>
              <a:ea typeface="Merriweather"/>
              <a:cs typeface="Merriweather"/>
              <a:sym typeface="Merriweather"/>
            </a:endParaRPr>
          </a:p>
        </p:txBody>
      </p:sp>
      <p:pic>
        <p:nvPicPr>
          <p:cNvPr id="323" name="Google Shape;323;p47"/>
          <p:cNvPicPr preferRelativeResize="0"/>
          <p:nvPr/>
        </p:nvPicPr>
        <p:blipFill>
          <a:blip r:embed="rId3">
            <a:alphaModFix/>
          </a:blip>
          <a:stretch>
            <a:fillRect/>
          </a:stretch>
        </p:blipFill>
        <p:spPr>
          <a:xfrm>
            <a:off x="8535589" y="164774"/>
            <a:ext cx="361761" cy="393600"/>
          </a:xfrm>
          <a:prstGeom prst="rect">
            <a:avLst/>
          </a:prstGeom>
          <a:noFill/>
          <a:ln>
            <a:noFill/>
          </a:ln>
        </p:spPr>
      </p:pic>
      <p:pic>
        <p:nvPicPr>
          <p:cNvPr id="324" name="Google Shape;324;p47"/>
          <p:cNvPicPr preferRelativeResize="0"/>
          <p:nvPr/>
        </p:nvPicPr>
        <p:blipFill>
          <a:blip r:embed="rId4">
            <a:alphaModFix/>
          </a:blip>
          <a:stretch>
            <a:fillRect/>
          </a:stretch>
        </p:blipFill>
        <p:spPr>
          <a:xfrm>
            <a:off x="8073348" y="266873"/>
            <a:ext cx="399100" cy="189425"/>
          </a:xfrm>
          <a:prstGeom prst="rect">
            <a:avLst/>
          </a:prstGeom>
          <a:noFill/>
          <a:ln>
            <a:noFill/>
          </a:ln>
        </p:spPr>
      </p:pic>
      <p:sp>
        <p:nvSpPr>
          <p:cNvPr id="325" name="Google Shape;325;p4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326" name="Google Shape;326;p47"/>
          <p:cNvPicPr preferRelativeResize="0"/>
          <p:nvPr/>
        </p:nvPicPr>
        <p:blipFill>
          <a:blip r:embed="rId5">
            <a:alphaModFix/>
          </a:blip>
          <a:stretch>
            <a:fillRect/>
          </a:stretch>
        </p:blipFill>
        <p:spPr>
          <a:xfrm>
            <a:off x="152400" y="932475"/>
            <a:ext cx="5153535" cy="4058624"/>
          </a:xfrm>
          <a:prstGeom prst="rect">
            <a:avLst/>
          </a:prstGeom>
          <a:noFill/>
          <a:ln>
            <a:noFill/>
          </a:ln>
        </p:spPr>
      </p:pic>
      <p:sp>
        <p:nvSpPr>
          <p:cNvPr id="327" name="Google Shape;327;p47"/>
          <p:cNvSpPr txBox="1"/>
          <p:nvPr/>
        </p:nvSpPr>
        <p:spPr>
          <a:xfrm>
            <a:off x="5612450" y="2283100"/>
            <a:ext cx="3000000" cy="12621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a:solidFill>
                  <a:schemeClr val="dk2"/>
                </a:solidFill>
              </a:rPr>
              <a:t>No Sheets: Replacing paper sheet music with the smartphone. No more flying pages; no more awkward flipping and page searching.</a:t>
            </a:r>
            <a:endParaRPr>
              <a:solidFill>
                <a:schemeClr val="dk2"/>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48"/>
          <p:cNvSpPr/>
          <p:nvPr/>
        </p:nvSpPr>
        <p:spPr>
          <a:xfrm>
            <a:off x="150" y="9075"/>
            <a:ext cx="9144000" cy="771000"/>
          </a:xfrm>
          <a:prstGeom prst="rect">
            <a:avLst/>
          </a:prstGeom>
          <a:solidFill>
            <a:srgbClr val="07376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solidFill>
                  <a:schemeClr val="lt1"/>
                </a:solidFill>
                <a:latin typeface="Merriweather"/>
                <a:ea typeface="Merriweather"/>
                <a:cs typeface="Merriweather"/>
                <a:sym typeface="Merriweather"/>
              </a:rPr>
              <a:t>Human Computer Interaction</a:t>
            </a:r>
            <a:endParaRPr>
              <a:solidFill>
                <a:schemeClr val="lt1"/>
              </a:solidFill>
              <a:latin typeface="Merriweather"/>
              <a:ea typeface="Merriweather"/>
              <a:cs typeface="Merriweather"/>
              <a:sym typeface="Merriweather"/>
            </a:endParaRPr>
          </a:p>
          <a:p>
            <a:pPr indent="0" lvl="0" marL="0" marR="0" rtl="0" algn="l">
              <a:lnSpc>
                <a:spcPct val="100000"/>
              </a:lnSpc>
              <a:spcBef>
                <a:spcPts val="0"/>
              </a:spcBef>
              <a:spcAft>
                <a:spcPts val="0"/>
              </a:spcAft>
              <a:buNone/>
            </a:pPr>
            <a:r>
              <a:rPr lang="en">
                <a:solidFill>
                  <a:schemeClr val="lt1"/>
                </a:solidFill>
                <a:latin typeface="Merriweather"/>
                <a:ea typeface="Merriweather"/>
                <a:cs typeface="Merriweather"/>
                <a:sym typeface="Merriweather"/>
              </a:rPr>
              <a:t>Chapter 4: </a:t>
            </a:r>
            <a:endParaRPr>
              <a:solidFill>
                <a:schemeClr val="lt1"/>
              </a:solidFill>
              <a:latin typeface="Merriweather"/>
              <a:ea typeface="Merriweather"/>
              <a:cs typeface="Merriweather"/>
              <a:sym typeface="Merriweather"/>
            </a:endParaRPr>
          </a:p>
        </p:txBody>
      </p:sp>
      <p:pic>
        <p:nvPicPr>
          <p:cNvPr id="333" name="Google Shape;333;p48"/>
          <p:cNvPicPr preferRelativeResize="0"/>
          <p:nvPr/>
        </p:nvPicPr>
        <p:blipFill>
          <a:blip r:embed="rId3">
            <a:alphaModFix/>
          </a:blip>
          <a:stretch>
            <a:fillRect/>
          </a:stretch>
        </p:blipFill>
        <p:spPr>
          <a:xfrm>
            <a:off x="8535589" y="164774"/>
            <a:ext cx="361761" cy="393600"/>
          </a:xfrm>
          <a:prstGeom prst="rect">
            <a:avLst/>
          </a:prstGeom>
          <a:noFill/>
          <a:ln>
            <a:noFill/>
          </a:ln>
        </p:spPr>
      </p:pic>
      <p:pic>
        <p:nvPicPr>
          <p:cNvPr id="334" name="Google Shape;334;p48"/>
          <p:cNvPicPr preferRelativeResize="0"/>
          <p:nvPr/>
        </p:nvPicPr>
        <p:blipFill>
          <a:blip r:embed="rId4">
            <a:alphaModFix/>
          </a:blip>
          <a:stretch>
            <a:fillRect/>
          </a:stretch>
        </p:blipFill>
        <p:spPr>
          <a:xfrm>
            <a:off x="8073348" y="266873"/>
            <a:ext cx="399100" cy="189425"/>
          </a:xfrm>
          <a:prstGeom prst="rect">
            <a:avLst/>
          </a:prstGeom>
          <a:noFill/>
          <a:ln>
            <a:noFill/>
          </a:ln>
        </p:spPr>
      </p:pic>
      <p:sp>
        <p:nvSpPr>
          <p:cNvPr id="335" name="Google Shape;335;p4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36" name="Google Shape;336;p48"/>
          <p:cNvSpPr txBox="1"/>
          <p:nvPr/>
        </p:nvSpPr>
        <p:spPr>
          <a:xfrm>
            <a:off x="133975" y="908125"/>
            <a:ext cx="8763300" cy="398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300">
                <a:latin typeface="Roboto"/>
                <a:ea typeface="Roboto"/>
                <a:cs typeface="Roboto"/>
                <a:sym typeface="Roboto"/>
              </a:rPr>
              <a:t>User Analysis:</a:t>
            </a:r>
            <a:endParaRPr b="1" sz="1300">
              <a:latin typeface="Roboto"/>
              <a:ea typeface="Roboto"/>
              <a:cs typeface="Roboto"/>
              <a:sym typeface="Roboto"/>
            </a:endParaRPr>
          </a:p>
          <a:p>
            <a:pPr indent="0" lvl="0" marL="0" rtl="0" algn="l">
              <a:spcBef>
                <a:spcPts val="0"/>
              </a:spcBef>
              <a:spcAft>
                <a:spcPts val="0"/>
              </a:spcAft>
              <a:buNone/>
            </a:pPr>
            <a:r>
              <a:t/>
            </a:r>
            <a:endParaRPr sz="1300">
              <a:latin typeface="Roboto"/>
              <a:ea typeface="Roboto"/>
              <a:cs typeface="Roboto"/>
              <a:sym typeface="Roboto"/>
            </a:endParaRPr>
          </a:p>
          <a:p>
            <a:pPr indent="0" lvl="0" marL="0" rtl="0" algn="l">
              <a:spcBef>
                <a:spcPts val="0"/>
              </a:spcBef>
              <a:spcAft>
                <a:spcPts val="0"/>
              </a:spcAft>
              <a:buNone/>
            </a:pPr>
            <a:r>
              <a:t/>
            </a:r>
            <a:endParaRPr sz="1300">
              <a:latin typeface="Roboto"/>
              <a:ea typeface="Roboto"/>
              <a:cs typeface="Roboto"/>
              <a:sym typeface="Roboto"/>
            </a:endParaRPr>
          </a:p>
          <a:p>
            <a:pPr indent="-311150" lvl="0" marL="457200" rtl="0" algn="l">
              <a:spcBef>
                <a:spcPts val="0"/>
              </a:spcBef>
              <a:spcAft>
                <a:spcPts val="0"/>
              </a:spcAft>
              <a:buSzPts val="1300"/>
              <a:buFont typeface="Roboto"/>
              <a:buChar char="●"/>
            </a:pPr>
            <a:r>
              <a:rPr lang="en" sz="1300">
                <a:latin typeface="Roboto"/>
                <a:ea typeface="Roboto"/>
                <a:cs typeface="Roboto"/>
                <a:sym typeface="Roboto"/>
              </a:rPr>
              <a:t>The typical No Sheets user is a smartphone owner and a novice to intermediate piano player, potentially looking to showcase musical skills at a piano bar. </a:t>
            </a:r>
            <a:endParaRPr sz="1300">
              <a:latin typeface="Roboto"/>
              <a:ea typeface="Roboto"/>
              <a:cs typeface="Roboto"/>
              <a:sym typeface="Roboto"/>
            </a:endParaRPr>
          </a:p>
          <a:p>
            <a:pPr indent="0" lvl="0" marL="457200" rtl="0" algn="l">
              <a:spcBef>
                <a:spcPts val="0"/>
              </a:spcBef>
              <a:spcAft>
                <a:spcPts val="0"/>
              </a:spcAft>
              <a:buNone/>
            </a:pPr>
            <a:r>
              <a:t/>
            </a:r>
            <a:endParaRPr sz="1300">
              <a:latin typeface="Roboto"/>
              <a:ea typeface="Roboto"/>
              <a:cs typeface="Roboto"/>
              <a:sym typeface="Roboto"/>
            </a:endParaRPr>
          </a:p>
          <a:p>
            <a:pPr indent="-311150" lvl="0" marL="457200" rtl="0" algn="l">
              <a:spcBef>
                <a:spcPts val="0"/>
              </a:spcBef>
              <a:spcAft>
                <a:spcPts val="0"/>
              </a:spcAft>
              <a:buSzPts val="1300"/>
              <a:buFont typeface="Roboto"/>
              <a:buChar char="●"/>
            </a:pPr>
            <a:r>
              <a:rPr lang="en" sz="1300">
                <a:latin typeface="Roboto"/>
                <a:ea typeface="Roboto"/>
                <a:cs typeface="Roboto"/>
                <a:sym typeface="Roboto"/>
              </a:rPr>
              <a:t>The expectation is for reasonable eyesight, considering a smartphone viewing distance of around 50 cm. </a:t>
            </a:r>
            <a:endParaRPr sz="1300">
              <a:latin typeface="Roboto"/>
              <a:ea typeface="Roboto"/>
              <a:cs typeface="Roboto"/>
              <a:sym typeface="Roboto"/>
            </a:endParaRPr>
          </a:p>
          <a:p>
            <a:pPr indent="0" lvl="0" marL="457200" rtl="0" algn="l">
              <a:spcBef>
                <a:spcPts val="0"/>
              </a:spcBef>
              <a:spcAft>
                <a:spcPts val="0"/>
              </a:spcAft>
              <a:buNone/>
            </a:pPr>
            <a:r>
              <a:t/>
            </a:r>
            <a:endParaRPr sz="1300">
              <a:latin typeface="Roboto"/>
              <a:ea typeface="Roboto"/>
              <a:cs typeface="Roboto"/>
              <a:sym typeface="Roboto"/>
            </a:endParaRPr>
          </a:p>
          <a:p>
            <a:pPr indent="-311150" lvl="0" marL="457200" rtl="0" algn="l">
              <a:spcBef>
                <a:spcPts val="0"/>
              </a:spcBef>
              <a:spcAft>
                <a:spcPts val="0"/>
              </a:spcAft>
              <a:buSzPts val="1300"/>
              <a:buFont typeface="Roboto"/>
              <a:buChar char="●"/>
            </a:pPr>
            <a:r>
              <a:rPr lang="en" sz="1300">
                <a:latin typeface="Roboto"/>
                <a:ea typeface="Roboto"/>
                <a:cs typeface="Roboto"/>
                <a:sym typeface="Roboto"/>
              </a:rPr>
              <a:t>No specific age or gender group is targeted. </a:t>
            </a:r>
            <a:endParaRPr sz="1300">
              <a:latin typeface="Roboto"/>
              <a:ea typeface="Roboto"/>
              <a:cs typeface="Roboto"/>
              <a:sym typeface="Roboto"/>
            </a:endParaRPr>
          </a:p>
          <a:p>
            <a:pPr indent="0" lvl="0" marL="457200" rtl="0" algn="l">
              <a:spcBef>
                <a:spcPts val="0"/>
              </a:spcBef>
              <a:spcAft>
                <a:spcPts val="0"/>
              </a:spcAft>
              <a:buNone/>
            </a:pPr>
            <a:r>
              <a:t/>
            </a:r>
            <a:endParaRPr sz="1300">
              <a:latin typeface="Roboto"/>
              <a:ea typeface="Roboto"/>
              <a:cs typeface="Roboto"/>
              <a:sym typeface="Roboto"/>
            </a:endParaRPr>
          </a:p>
          <a:p>
            <a:pPr indent="-311150" lvl="0" marL="457200" rtl="0" algn="l">
              <a:spcBef>
                <a:spcPts val="0"/>
              </a:spcBef>
              <a:spcAft>
                <a:spcPts val="0"/>
              </a:spcAft>
              <a:buSzPts val="1300"/>
              <a:buFont typeface="Roboto"/>
              <a:buChar char="●"/>
            </a:pPr>
            <a:r>
              <a:rPr lang="en" sz="1300">
                <a:latin typeface="Roboto"/>
                <a:ea typeface="Roboto"/>
                <a:cs typeface="Roboto"/>
                <a:sym typeface="Roboto"/>
              </a:rPr>
              <a:t>Interface preferences may exist regarding chord/music display, such as portrait vs. landscape orientation, layout, control button placement, color-coding, and scrolling methods. </a:t>
            </a:r>
            <a:endParaRPr sz="1300">
              <a:latin typeface="Roboto"/>
              <a:ea typeface="Roboto"/>
              <a:cs typeface="Roboto"/>
              <a:sym typeface="Roboto"/>
            </a:endParaRPr>
          </a:p>
          <a:p>
            <a:pPr indent="0" lvl="0" marL="457200" rtl="0" algn="l">
              <a:spcBef>
                <a:spcPts val="0"/>
              </a:spcBef>
              <a:spcAft>
                <a:spcPts val="0"/>
              </a:spcAft>
              <a:buNone/>
            </a:pPr>
            <a:r>
              <a:t/>
            </a:r>
            <a:endParaRPr sz="1300">
              <a:latin typeface="Roboto"/>
              <a:ea typeface="Roboto"/>
              <a:cs typeface="Roboto"/>
              <a:sym typeface="Roboto"/>
            </a:endParaRPr>
          </a:p>
          <a:p>
            <a:pPr indent="-311150" lvl="0" marL="457200" rtl="0" algn="l">
              <a:spcBef>
                <a:spcPts val="0"/>
              </a:spcBef>
              <a:spcAft>
                <a:spcPts val="0"/>
              </a:spcAft>
              <a:buSzPts val="1300"/>
              <a:buFont typeface="Roboto"/>
              <a:buChar char="●"/>
            </a:pPr>
            <a:r>
              <a:rPr lang="en" sz="1300">
                <a:latin typeface="Roboto"/>
                <a:ea typeface="Roboto"/>
                <a:cs typeface="Roboto"/>
                <a:sym typeface="Roboto"/>
              </a:rPr>
              <a:t>The initial interface requirements, based on the developer's trial, are listed in  next page, a more thorough user analysis is planned for a revised design in Chapter 8.</a:t>
            </a:r>
            <a:endParaRPr sz="1300">
              <a:latin typeface="Roboto"/>
              <a:ea typeface="Roboto"/>
              <a:cs typeface="Roboto"/>
              <a:sym typeface="Roboto"/>
            </a:endParaRPr>
          </a:p>
          <a:p>
            <a:pPr indent="0" lvl="0" marL="0" rtl="0" algn="l">
              <a:spcBef>
                <a:spcPts val="0"/>
              </a:spcBef>
              <a:spcAft>
                <a:spcPts val="0"/>
              </a:spcAft>
              <a:buNone/>
            </a:pPr>
            <a:r>
              <a:t/>
            </a:r>
            <a:endParaRPr sz="1300">
              <a:latin typeface="Roboto"/>
              <a:ea typeface="Roboto"/>
              <a:cs typeface="Roboto"/>
              <a:sym typeface="Roboto"/>
            </a:endParaRPr>
          </a:p>
          <a:p>
            <a:pPr indent="0" lvl="0" marL="0" rtl="0" algn="l">
              <a:spcBef>
                <a:spcPts val="0"/>
              </a:spcBef>
              <a:spcAft>
                <a:spcPts val="0"/>
              </a:spcAft>
              <a:buNone/>
            </a:pPr>
            <a:r>
              <a:t/>
            </a:r>
            <a:endParaRPr sz="1300">
              <a:latin typeface="Roboto"/>
              <a:ea typeface="Roboto"/>
              <a:cs typeface="Roboto"/>
              <a:sym typeface="Roboto"/>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49"/>
          <p:cNvSpPr/>
          <p:nvPr/>
        </p:nvSpPr>
        <p:spPr>
          <a:xfrm>
            <a:off x="150" y="9075"/>
            <a:ext cx="9144000" cy="771000"/>
          </a:xfrm>
          <a:prstGeom prst="rect">
            <a:avLst/>
          </a:prstGeom>
          <a:solidFill>
            <a:srgbClr val="07376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solidFill>
                  <a:schemeClr val="lt1"/>
                </a:solidFill>
                <a:latin typeface="Merriweather"/>
                <a:ea typeface="Merriweather"/>
                <a:cs typeface="Merriweather"/>
                <a:sym typeface="Merriweather"/>
              </a:rPr>
              <a:t>Human Computer Interaction</a:t>
            </a:r>
            <a:endParaRPr>
              <a:solidFill>
                <a:schemeClr val="lt1"/>
              </a:solidFill>
              <a:latin typeface="Merriweather"/>
              <a:ea typeface="Merriweather"/>
              <a:cs typeface="Merriweather"/>
              <a:sym typeface="Merriweather"/>
            </a:endParaRPr>
          </a:p>
          <a:p>
            <a:pPr indent="0" lvl="0" marL="0" marR="0" rtl="0" algn="l">
              <a:lnSpc>
                <a:spcPct val="100000"/>
              </a:lnSpc>
              <a:spcBef>
                <a:spcPts val="0"/>
              </a:spcBef>
              <a:spcAft>
                <a:spcPts val="0"/>
              </a:spcAft>
              <a:buNone/>
            </a:pPr>
            <a:r>
              <a:rPr lang="en">
                <a:solidFill>
                  <a:schemeClr val="lt1"/>
                </a:solidFill>
                <a:latin typeface="Merriweather"/>
                <a:ea typeface="Merriweather"/>
                <a:cs typeface="Merriweather"/>
                <a:sym typeface="Merriweather"/>
              </a:rPr>
              <a:t>Chapter 4: </a:t>
            </a:r>
            <a:endParaRPr>
              <a:solidFill>
                <a:schemeClr val="lt1"/>
              </a:solidFill>
              <a:latin typeface="Merriweather"/>
              <a:ea typeface="Merriweather"/>
              <a:cs typeface="Merriweather"/>
              <a:sym typeface="Merriweather"/>
            </a:endParaRPr>
          </a:p>
        </p:txBody>
      </p:sp>
      <p:pic>
        <p:nvPicPr>
          <p:cNvPr id="342" name="Google Shape;342;p49"/>
          <p:cNvPicPr preferRelativeResize="0"/>
          <p:nvPr/>
        </p:nvPicPr>
        <p:blipFill>
          <a:blip r:embed="rId3">
            <a:alphaModFix/>
          </a:blip>
          <a:stretch>
            <a:fillRect/>
          </a:stretch>
        </p:blipFill>
        <p:spPr>
          <a:xfrm>
            <a:off x="8535589" y="164774"/>
            <a:ext cx="361761" cy="393600"/>
          </a:xfrm>
          <a:prstGeom prst="rect">
            <a:avLst/>
          </a:prstGeom>
          <a:noFill/>
          <a:ln>
            <a:noFill/>
          </a:ln>
        </p:spPr>
      </p:pic>
      <p:pic>
        <p:nvPicPr>
          <p:cNvPr id="343" name="Google Shape;343;p49"/>
          <p:cNvPicPr preferRelativeResize="0"/>
          <p:nvPr/>
        </p:nvPicPr>
        <p:blipFill>
          <a:blip r:embed="rId4">
            <a:alphaModFix/>
          </a:blip>
          <a:stretch>
            <a:fillRect/>
          </a:stretch>
        </p:blipFill>
        <p:spPr>
          <a:xfrm>
            <a:off x="8073348" y="266873"/>
            <a:ext cx="399100" cy="189425"/>
          </a:xfrm>
          <a:prstGeom prst="rect">
            <a:avLst/>
          </a:prstGeom>
          <a:noFill/>
          <a:ln>
            <a:noFill/>
          </a:ln>
        </p:spPr>
      </p:pic>
      <p:sp>
        <p:nvSpPr>
          <p:cNvPr id="344" name="Google Shape;344;p4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345" name="Google Shape;345;p49"/>
          <p:cNvPicPr preferRelativeResize="0"/>
          <p:nvPr/>
        </p:nvPicPr>
        <p:blipFill>
          <a:blip r:embed="rId5">
            <a:alphaModFix/>
          </a:blip>
          <a:stretch>
            <a:fillRect/>
          </a:stretch>
        </p:blipFill>
        <p:spPr>
          <a:xfrm>
            <a:off x="414425" y="984575"/>
            <a:ext cx="8315139" cy="3578342"/>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50"/>
          <p:cNvSpPr/>
          <p:nvPr/>
        </p:nvSpPr>
        <p:spPr>
          <a:xfrm>
            <a:off x="150" y="9075"/>
            <a:ext cx="9144000" cy="771000"/>
          </a:xfrm>
          <a:prstGeom prst="rect">
            <a:avLst/>
          </a:prstGeom>
          <a:solidFill>
            <a:srgbClr val="07376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solidFill>
                  <a:schemeClr val="lt1"/>
                </a:solidFill>
                <a:latin typeface="Merriweather"/>
                <a:ea typeface="Merriweather"/>
                <a:cs typeface="Merriweather"/>
                <a:sym typeface="Merriweather"/>
              </a:rPr>
              <a:t>Human Computer Interaction</a:t>
            </a:r>
            <a:endParaRPr>
              <a:solidFill>
                <a:schemeClr val="lt1"/>
              </a:solidFill>
              <a:latin typeface="Merriweather"/>
              <a:ea typeface="Merriweather"/>
              <a:cs typeface="Merriweather"/>
              <a:sym typeface="Merriweather"/>
            </a:endParaRPr>
          </a:p>
          <a:p>
            <a:pPr indent="0" lvl="0" marL="0" marR="0" rtl="0" algn="l">
              <a:lnSpc>
                <a:spcPct val="100000"/>
              </a:lnSpc>
              <a:spcBef>
                <a:spcPts val="0"/>
              </a:spcBef>
              <a:spcAft>
                <a:spcPts val="0"/>
              </a:spcAft>
              <a:buNone/>
            </a:pPr>
            <a:r>
              <a:rPr lang="en">
                <a:solidFill>
                  <a:schemeClr val="lt1"/>
                </a:solidFill>
                <a:latin typeface="Merriweather"/>
                <a:ea typeface="Merriweather"/>
                <a:cs typeface="Merriweather"/>
                <a:sym typeface="Merriweather"/>
              </a:rPr>
              <a:t>Chapter 4: </a:t>
            </a:r>
            <a:endParaRPr>
              <a:solidFill>
                <a:schemeClr val="lt1"/>
              </a:solidFill>
              <a:latin typeface="Merriweather"/>
              <a:ea typeface="Merriweather"/>
              <a:cs typeface="Merriweather"/>
              <a:sym typeface="Merriweather"/>
            </a:endParaRPr>
          </a:p>
        </p:txBody>
      </p:sp>
      <p:pic>
        <p:nvPicPr>
          <p:cNvPr id="351" name="Google Shape;351;p50"/>
          <p:cNvPicPr preferRelativeResize="0"/>
          <p:nvPr/>
        </p:nvPicPr>
        <p:blipFill>
          <a:blip r:embed="rId3">
            <a:alphaModFix/>
          </a:blip>
          <a:stretch>
            <a:fillRect/>
          </a:stretch>
        </p:blipFill>
        <p:spPr>
          <a:xfrm>
            <a:off x="8535589" y="164774"/>
            <a:ext cx="361761" cy="393600"/>
          </a:xfrm>
          <a:prstGeom prst="rect">
            <a:avLst/>
          </a:prstGeom>
          <a:noFill/>
          <a:ln>
            <a:noFill/>
          </a:ln>
        </p:spPr>
      </p:pic>
      <p:pic>
        <p:nvPicPr>
          <p:cNvPr id="352" name="Google Shape;352;p50"/>
          <p:cNvPicPr preferRelativeResize="0"/>
          <p:nvPr/>
        </p:nvPicPr>
        <p:blipFill>
          <a:blip r:embed="rId4">
            <a:alphaModFix/>
          </a:blip>
          <a:stretch>
            <a:fillRect/>
          </a:stretch>
        </p:blipFill>
        <p:spPr>
          <a:xfrm>
            <a:off x="8073348" y="266873"/>
            <a:ext cx="399100" cy="189425"/>
          </a:xfrm>
          <a:prstGeom prst="rect">
            <a:avLst/>
          </a:prstGeom>
          <a:noFill/>
          <a:ln>
            <a:noFill/>
          </a:ln>
        </p:spPr>
      </p:pic>
      <p:sp>
        <p:nvSpPr>
          <p:cNvPr id="353" name="Google Shape;353;p5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354" name="Google Shape;354;p50"/>
          <p:cNvPicPr preferRelativeResize="0"/>
          <p:nvPr/>
        </p:nvPicPr>
        <p:blipFill>
          <a:blip r:embed="rId5">
            <a:alphaModFix/>
          </a:blip>
          <a:stretch>
            <a:fillRect/>
          </a:stretch>
        </p:blipFill>
        <p:spPr>
          <a:xfrm>
            <a:off x="1282049" y="1152249"/>
            <a:ext cx="6606300" cy="3347750"/>
          </a:xfrm>
          <a:prstGeom prst="rect">
            <a:avLst/>
          </a:prstGeom>
          <a:noFill/>
          <a:ln>
            <a:noFill/>
          </a:ln>
        </p:spPr>
      </p:pic>
      <p:sp>
        <p:nvSpPr>
          <p:cNvPr id="355" name="Google Shape;355;p50"/>
          <p:cNvSpPr txBox="1"/>
          <p:nvPr/>
        </p:nvSpPr>
        <p:spPr>
          <a:xfrm>
            <a:off x="1014000" y="4384250"/>
            <a:ext cx="7116000" cy="3498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 sz="1300">
                <a:solidFill>
                  <a:schemeClr val="dk2"/>
                </a:solidFill>
                <a:latin typeface="Roboto"/>
                <a:ea typeface="Roboto"/>
                <a:cs typeface="Roboto"/>
                <a:sym typeface="Roboto"/>
              </a:rPr>
              <a:t>A simple task model for No Sheets. The top-level application has six subtasks (select song, select tempo, etc.), and the third subtask (show music info) has yet other subtasks: play/pause, fast-forward, and review.</a:t>
            </a:r>
            <a:endParaRPr sz="1300">
              <a:solidFill>
                <a:schemeClr val="dk2"/>
              </a:solidFill>
              <a:latin typeface="Roboto"/>
              <a:ea typeface="Roboto"/>
              <a:cs typeface="Roboto"/>
              <a:sym typeface="Roboto"/>
            </a:endParaRPr>
          </a:p>
        </p:txBody>
      </p:sp>
      <p:sp>
        <p:nvSpPr>
          <p:cNvPr id="356" name="Google Shape;356;p50"/>
          <p:cNvSpPr txBox="1"/>
          <p:nvPr/>
        </p:nvSpPr>
        <p:spPr>
          <a:xfrm>
            <a:off x="245625" y="937900"/>
            <a:ext cx="49797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300">
                <a:solidFill>
                  <a:schemeClr val="dk1"/>
                </a:solidFill>
                <a:latin typeface="Roboto"/>
                <a:ea typeface="Roboto"/>
                <a:cs typeface="Roboto"/>
                <a:sym typeface="Roboto"/>
              </a:rPr>
              <a:t>Scenario</a:t>
            </a:r>
            <a:r>
              <a:rPr b="1" lang="en" sz="1300">
                <a:solidFill>
                  <a:schemeClr val="dk1"/>
                </a:solidFill>
                <a:latin typeface="Roboto"/>
                <a:ea typeface="Roboto"/>
                <a:cs typeface="Roboto"/>
                <a:sym typeface="Roboto"/>
              </a:rPr>
              <a:t> and Task Analysis</a:t>
            </a:r>
            <a:endParaRPr b="1" sz="1300">
              <a:solidFill>
                <a:schemeClr val="dk1"/>
              </a:solidFill>
              <a:latin typeface="Roboto"/>
              <a:ea typeface="Roboto"/>
              <a:cs typeface="Roboto"/>
              <a:sym typeface="Roboto"/>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51"/>
          <p:cNvSpPr/>
          <p:nvPr/>
        </p:nvSpPr>
        <p:spPr>
          <a:xfrm>
            <a:off x="150" y="9075"/>
            <a:ext cx="9144000" cy="771000"/>
          </a:xfrm>
          <a:prstGeom prst="rect">
            <a:avLst/>
          </a:prstGeom>
          <a:solidFill>
            <a:srgbClr val="07376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solidFill>
                  <a:schemeClr val="lt1"/>
                </a:solidFill>
                <a:latin typeface="Merriweather"/>
                <a:ea typeface="Merriweather"/>
                <a:cs typeface="Merriweather"/>
                <a:sym typeface="Merriweather"/>
              </a:rPr>
              <a:t>Human Computer Interaction</a:t>
            </a:r>
            <a:endParaRPr>
              <a:solidFill>
                <a:schemeClr val="lt1"/>
              </a:solidFill>
              <a:latin typeface="Merriweather"/>
              <a:ea typeface="Merriweather"/>
              <a:cs typeface="Merriweather"/>
              <a:sym typeface="Merriweather"/>
            </a:endParaRPr>
          </a:p>
          <a:p>
            <a:pPr indent="0" lvl="0" marL="0" marR="0" rtl="0" algn="l">
              <a:lnSpc>
                <a:spcPct val="100000"/>
              </a:lnSpc>
              <a:spcBef>
                <a:spcPts val="0"/>
              </a:spcBef>
              <a:spcAft>
                <a:spcPts val="0"/>
              </a:spcAft>
              <a:buNone/>
            </a:pPr>
            <a:r>
              <a:rPr lang="en">
                <a:solidFill>
                  <a:schemeClr val="lt1"/>
                </a:solidFill>
                <a:latin typeface="Merriweather"/>
                <a:ea typeface="Merriweather"/>
                <a:cs typeface="Merriweather"/>
                <a:sym typeface="Merriweather"/>
              </a:rPr>
              <a:t>Chapter 4: </a:t>
            </a:r>
            <a:endParaRPr>
              <a:solidFill>
                <a:schemeClr val="lt1"/>
              </a:solidFill>
              <a:latin typeface="Merriweather"/>
              <a:ea typeface="Merriweather"/>
              <a:cs typeface="Merriweather"/>
              <a:sym typeface="Merriweather"/>
            </a:endParaRPr>
          </a:p>
        </p:txBody>
      </p:sp>
      <p:pic>
        <p:nvPicPr>
          <p:cNvPr id="362" name="Google Shape;362;p51"/>
          <p:cNvPicPr preferRelativeResize="0"/>
          <p:nvPr/>
        </p:nvPicPr>
        <p:blipFill>
          <a:blip r:embed="rId3">
            <a:alphaModFix/>
          </a:blip>
          <a:stretch>
            <a:fillRect/>
          </a:stretch>
        </p:blipFill>
        <p:spPr>
          <a:xfrm>
            <a:off x="8535589" y="164774"/>
            <a:ext cx="361761" cy="393600"/>
          </a:xfrm>
          <a:prstGeom prst="rect">
            <a:avLst/>
          </a:prstGeom>
          <a:noFill/>
          <a:ln>
            <a:noFill/>
          </a:ln>
        </p:spPr>
      </p:pic>
      <p:pic>
        <p:nvPicPr>
          <p:cNvPr id="363" name="Google Shape;363;p51"/>
          <p:cNvPicPr preferRelativeResize="0"/>
          <p:nvPr/>
        </p:nvPicPr>
        <p:blipFill>
          <a:blip r:embed="rId4">
            <a:alphaModFix/>
          </a:blip>
          <a:stretch>
            <a:fillRect/>
          </a:stretch>
        </p:blipFill>
        <p:spPr>
          <a:xfrm>
            <a:off x="8073348" y="266873"/>
            <a:ext cx="399100" cy="189425"/>
          </a:xfrm>
          <a:prstGeom prst="rect">
            <a:avLst/>
          </a:prstGeom>
          <a:noFill/>
          <a:ln>
            <a:noFill/>
          </a:ln>
        </p:spPr>
      </p:pic>
      <p:sp>
        <p:nvSpPr>
          <p:cNvPr id="364" name="Google Shape;364;p5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65" name="Google Shape;365;p51"/>
          <p:cNvSpPr txBox="1"/>
          <p:nvPr/>
        </p:nvSpPr>
        <p:spPr>
          <a:xfrm>
            <a:off x="156325" y="923000"/>
            <a:ext cx="8741100" cy="4012200"/>
          </a:xfrm>
          <a:prstGeom prst="rect">
            <a:avLst/>
          </a:prstGeom>
          <a:noFill/>
          <a:ln>
            <a:noFill/>
          </a:ln>
        </p:spPr>
        <p:txBody>
          <a:bodyPr anchorCtr="0" anchor="t" bIns="91425" lIns="91425" spcFirstLastPara="1" rIns="91425" wrap="square" tIns="91425">
            <a:noAutofit/>
          </a:bodyPr>
          <a:lstStyle/>
          <a:p>
            <a:pPr indent="-311150" lvl="0" marL="457200" rtl="0" algn="l">
              <a:spcBef>
                <a:spcPts val="0"/>
              </a:spcBef>
              <a:spcAft>
                <a:spcPts val="0"/>
              </a:spcAft>
              <a:buClr>
                <a:srgbClr val="141413"/>
              </a:buClr>
              <a:buSzPts val="1300"/>
              <a:buFont typeface="Roboto"/>
              <a:buChar char="●"/>
            </a:pPr>
            <a:r>
              <a:rPr lang="en" sz="1300">
                <a:solidFill>
                  <a:srgbClr val="141413"/>
                </a:solidFill>
                <a:latin typeface="Roboto"/>
                <a:ea typeface="Roboto"/>
                <a:cs typeface="Roboto"/>
                <a:sym typeface="Roboto"/>
              </a:rPr>
              <a:t>Select tempo: Set the tempo of the paging</a:t>
            </a:r>
            <a:endParaRPr sz="1300">
              <a:solidFill>
                <a:srgbClr val="141413"/>
              </a:solidFill>
              <a:latin typeface="Roboto"/>
              <a:ea typeface="Roboto"/>
              <a:cs typeface="Roboto"/>
              <a:sym typeface="Roboto"/>
            </a:endParaRPr>
          </a:p>
          <a:p>
            <a:pPr indent="0" lvl="0" marL="457200" rtl="0" algn="l">
              <a:spcBef>
                <a:spcPts val="0"/>
              </a:spcBef>
              <a:spcAft>
                <a:spcPts val="0"/>
              </a:spcAft>
              <a:buNone/>
            </a:pPr>
            <a:r>
              <a:t/>
            </a:r>
            <a:endParaRPr sz="1300">
              <a:solidFill>
                <a:srgbClr val="141413"/>
              </a:solidFill>
              <a:latin typeface="Roboto"/>
              <a:ea typeface="Roboto"/>
              <a:cs typeface="Roboto"/>
              <a:sym typeface="Roboto"/>
            </a:endParaRPr>
          </a:p>
          <a:p>
            <a:pPr indent="-311150" lvl="0" marL="457200" rtl="0" algn="l">
              <a:spcBef>
                <a:spcPts val="0"/>
              </a:spcBef>
              <a:spcAft>
                <a:spcPts val="0"/>
              </a:spcAft>
              <a:buClr>
                <a:srgbClr val="141413"/>
              </a:buClr>
              <a:buSzPts val="1300"/>
              <a:buFont typeface="Roboto"/>
              <a:buChar char="●"/>
            </a:pPr>
            <a:r>
              <a:rPr lang="en" sz="1300">
                <a:solidFill>
                  <a:srgbClr val="141413"/>
                </a:solidFill>
                <a:latin typeface="Roboto"/>
                <a:ea typeface="Roboto"/>
                <a:cs typeface="Roboto"/>
                <a:sym typeface="Roboto"/>
              </a:rPr>
              <a:t>Show timed music information: Show the current/next chord/beat/lyric</a:t>
            </a:r>
            <a:endParaRPr sz="1300">
              <a:solidFill>
                <a:srgbClr val="141413"/>
              </a:solidFill>
              <a:latin typeface="Roboto"/>
              <a:ea typeface="Roboto"/>
              <a:cs typeface="Roboto"/>
              <a:sym typeface="Roboto"/>
            </a:endParaRPr>
          </a:p>
          <a:p>
            <a:pPr indent="-311150" lvl="1" marL="914400" rtl="0" algn="l">
              <a:spcBef>
                <a:spcPts val="0"/>
              </a:spcBef>
              <a:spcAft>
                <a:spcPts val="0"/>
              </a:spcAft>
              <a:buClr>
                <a:srgbClr val="141413"/>
              </a:buClr>
              <a:buSzPts val="1300"/>
              <a:buFont typeface="Roboto"/>
              <a:buChar char="○"/>
            </a:pPr>
            <a:r>
              <a:rPr lang="en" sz="1300">
                <a:solidFill>
                  <a:srgbClr val="141413"/>
                </a:solidFill>
                <a:latin typeface="Roboto"/>
                <a:ea typeface="Roboto"/>
                <a:cs typeface="Roboto"/>
                <a:sym typeface="Roboto"/>
              </a:rPr>
              <a:t>Play/Pause: Activate/deactivate the paging</a:t>
            </a:r>
            <a:endParaRPr sz="1300">
              <a:solidFill>
                <a:srgbClr val="141413"/>
              </a:solidFill>
              <a:latin typeface="Roboto"/>
              <a:ea typeface="Roboto"/>
              <a:cs typeface="Roboto"/>
              <a:sym typeface="Roboto"/>
            </a:endParaRPr>
          </a:p>
          <a:p>
            <a:pPr indent="-311150" lvl="1" marL="914400" rtl="0" algn="l">
              <a:spcBef>
                <a:spcPts val="0"/>
              </a:spcBef>
              <a:spcAft>
                <a:spcPts val="0"/>
              </a:spcAft>
              <a:buClr>
                <a:srgbClr val="141413"/>
              </a:buClr>
              <a:buSzPts val="1300"/>
              <a:buFont typeface="Roboto"/>
              <a:buChar char="○"/>
            </a:pPr>
            <a:r>
              <a:rPr lang="en" sz="1300">
                <a:solidFill>
                  <a:srgbClr val="141413"/>
                </a:solidFill>
                <a:latin typeface="Roboto"/>
                <a:ea typeface="Roboto"/>
                <a:cs typeface="Roboto"/>
                <a:sym typeface="Roboto"/>
              </a:rPr>
              <a:t>Fast-forward: Manually move forward to a particular point in the song</a:t>
            </a:r>
            <a:endParaRPr sz="1300">
              <a:solidFill>
                <a:srgbClr val="141413"/>
              </a:solidFill>
              <a:latin typeface="Roboto"/>
              <a:ea typeface="Roboto"/>
              <a:cs typeface="Roboto"/>
              <a:sym typeface="Roboto"/>
            </a:endParaRPr>
          </a:p>
          <a:p>
            <a:pPr indent="-311150" lvl="1" marL="914400" rtl="0" algn="l">
              <a:spcBef>
                <a:spcPts val="0"/>
              </a:spcBef>
              <a:spcAft>
                <a:spcPts val="0"/>
              </a:spcAft>
              <a:buClr>
                <a:srgbClr val="141413"/>
              </a:buClr>
              <a:buSzPts val="1300"/>
              <a:buFont typeface="Roboto"/>
              <a:buChar char="○"/>
            </a:pPr>
            <a:r>
              <a:rPr lang="en" sz="1300">
                <a:solidFill>
                  <a:srgbClr val="141413"/>
                </a:solidFill>
                <a:latin typeface="Roboto"/>
                <a:ea typeface="Roboto"/>
                <a:cs typeface="Roboto"/>
                <a:sym typeface="Roboto"/>
              </a:rPr>
              <a:t>Review: Manually move backward to a particular point in the song</a:t>
            </a:r>
            <a:endParaRPr sz="1300">
              <a:solidFill>
                <a:srgbClr val="141413"/>
              </a:solidFill>
              <a:latin typeface="Roboto"/>
              <a:ea typeface="Roboto"/>
              <a:cs typeface="Roboto"/>
              <a:sym typeface="Roboto"/>
            </a:endParaRPr>
          </a:p>
          <a:p>
            <a:pPr indent="0" lvl="0" marL="914400" rtl="0" algn="l">
              <a:spcBef>
                <a:spcPts val="0"/>
              </a:spcBef>
              <a:spcAft>
                <a:spcPts val="0"/>
              </a:spcAft>
              <a:buNone/>
            </a:pPr>
            <a:r>
              <a:t/>
            </a:r>
            <a:endParaRPr sz="1300">
              <a:solidFill>
                <a:srgbClr val="141413"/>
              </a:solidFill>
              <a:latin typeface="Roboto"/>
              <a:ea typeface="Roboto"/>
              <a:cs typeface="Roboto"/>
              <a:sym typeface="Roboto"/>
            </a:endParaRPr>
          </a:p>
          <a:p>
            <a:pPr indent="-311150" lvl="0" marL="457200" rtl="0" algn="l">
              <a:spcBef>
                <a:spcPts val="0"/>
              </a:spcBef>
              <a:spcAft>
                <a:spcPts val="0"/>
              </a:spcAft>
              <a:buClr>
                <a:srgbClr val="141413"/>
              </a:buClr>
              <a:buSzPts val="1300"/>
              <a:buFont typeface="Roboto"/>
              <a:buChar char="●"/>
            </a:pPr>
            <a:r>
              <a:rPr lang="en" sz="1300">
                <a:solidFill>
                  <a:srgbClr val="141413"/>
                </a:solidFill>
                <a:latin typeface="Roboto"/>
                <a:ea typeface="Roboto"/>
                <a:cs typeface="Roboto"/>
                <a:sym typeface="Roboto"/>
              </a:rPr>
              <a:t>Show instruction: Show the instruction as to how to use the system</a:t>
            </a:r>
            <a:endParaRPr sz="1300">
              <a:solidFill>
                <a:srgbClr val="141413"/>
              </a:solidFill>
              <a:latin typeface="Roboto"/>
              <a:ea typeface="Roboto"/>
              <a:cs typeface="Roboto"/>
              <a:sym typeface="Roboto"/>
            </a:endParaRPr>
          </a:p>
          <a:p>
            <a:pPr indent="0" lvl="0" marL="457200" rtl="0" algn="l">
              <a:spcBef>
                <a:spcPts val="0"/>
              </a:spcBef>
              <a:spcAft>
                <a:spcPts val="0"/>
              </a:spcAft>
              <a:buNone/>
            </a:pPr>
            <a:r>
              <a:t/>
            </a:r>
            <a:endParaRPr sz="1300">
              <a:solidFill>
                <a:srgbClr val="141413"/>
              </a:solidFill>
              <a:latin typeface="Roboto"/>
              <a:ea typeface="Roboto"/>
              <a:cs typeface="Roboto"/>
              <a:sym typeface="Roboto"/>
            </a:endParaRPr>
          </a:p>
          <a:p>
            <a:pPr indent="-311150" lvl="0" marL="457200" rtl="0" algn="l">
              <a:spcBef>
                <a:spcPts val="0"/>
              </a:spcBef>
              <a:spcAft>
                <a:spcPts val="0"/>
              </a:spcAft>
              <a:buClr>
                <a:srgbClr val="141413"/>
              </a:buClr>
              <a:buSzPts val="1300"/>
              <a:buFont typeface="Roboto"/>
              <a:buChar char="●"/>
            </a:pPr>
            <a:r>
              <a:rPr lang="en" sz="1300">
                <a:solidFill>
                  <a:srgbClr val="141413"/>
                </a:solidFill>
                <a:latin typeface="Roboto"/>
                <a:ea typeface="Roboto"/>
                <a:cs typeface="Roboto"/>
                <a:sym typeface="Roboto"/>
              </a:rPr>
              <a:t>Set preferences: Set preferences for information display and others</a:t>
            </a:r>
            <a:endParaRPr sz="1300">
              <a:solidFill>
                <a:srgbClr val="141413"/>
              </a:solidFill>
              <a:latin typeface="Roboto"/>
              <a:ea typeface="Roboto"/>
              <a:cs typeface="Roboto"/>
              <a:sym typeface="Roboto"/>
            </a:endParaRPr>
          </a:p>
          <a:p>
            <a:pPr indent="0" lvl="0" marL="457200" rtl="0" algn="l">
              <a:spcBef>
                <a:spcPts val="0"/>
              </a:spcBef>
              <a:spcAft>
                <a:spcPts val="0"/>
              </a:spcAft>
              <a:buNone/>
            </a:pPr>
            <a:r>
              <a:t/>
            </a:r>
            <a:endParaRPr sz="1300">
              <a:solidFill>
                <a:srgbClr val="141413"/>
              </a:solidFill>
              <a:latin typeface="Roboto"/>
              <a:ea typeface="Roboto"/>
              <a:cs typeface="Roboto"/>
              <a:sym typeface="Roboto"/>
            </a:endParaRPr>
          </a:p>
          <a:p>
            <a:pPr indent="-311150" lvl="0" marL="457200" rtl="0" algn="l">
              <a:spcBef>
                <a:spcPts val="0"/>
              </a:spcBef>
              <a:spcAft>
                <a:spcPts val="0"/>
              </a:spcAft>
              <a:buClr>
                <a:srgbClr val="141413"/>
              </a:buClr>
              <a:buSzPts val="1300"/>
              <a:buFont typeface="Roboto"/>
              <a:buChar char="●"/>
            </a:pPr>
            <a:r>
              <a:rPr lang="en" sz="1300">
                <a:solidFill>
                  <a:srgbClr val="141413"/>
                </a:solidFill>
                <a:latin typeface="Roboto"/>
                <a:ea typeface="Roboto"/>
                <a:cs typeface="Roboto"/>
                <a:sym typeface="Roboto"/>
              </a:rPr>
              <a:t>Show software information: Show version number and developer information</a:t>
            </a:r>
            <a:endParaRPr sz="1300">
              <a:solidFill>
                <a:srgbClr val="141413"/>
              </a:solidFill>
              <a:latin typeface="Roboto"/>
              <a:ea typeface="Roboto"/>
              <a:cs typeface="Roboto"/>
              <a:sym typeface="Roboto"/>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52"/>
          <p:cNvSpPr/>
          <p:nvPr/>
        </p:nvSpPr>
        <p:spPr>
          <a:xfrm>
            <a:off x="150" y="9075"/>
            <a:ext cx="9144000" cy="771000"/>
          </a:xfrm>
          <a:prstGeom prst="rect">
            <a:avLst/>
          </a:prstGeom>
          <a:solidFill>
            <a:srgbClr val="07376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solidFill>
                  <a:schemeClr val="lt1"/>
                </a:solidFill>
                <a:latin typeface="Merriweather"/>
                <a:ea typeface="Merriweather"/>
                <a:cs typeface="Merriweather"/>
                <a:sym typeface="Merriweather"/>
              </a:rPr>
              <a:t>Human Computer Interaction</a:t>
            </a:r>
            <a:endParaRPr>
              <a:solidFill>
                <a:schemeClr val="lt1"/>
              </a:solidFill>
              <a:latin typeface="Merriweather"/>
              <a:ea typeface="Merriweather"/>
              <a:cs typeface="Merriweather"/>
              <a:sym typeface="Merriweather"/>
            </a:endParaRPr>
          </a:p>
          <a:p>
            <a:pPr indent="0" lvl="0" marL="0" marR="0" rtl="0" algn="l">
              <a:lnSpc>
                <a:spcPct val="100000"/>
              </a:lnSpc>
              <a:spcBef>
                <a:spcPts val="0"/>
              </a:spcBef>
              <a:spcAft>
                <a:spcPts val="0"/>
              </a:spcAft>
              <a:buNone/>
            </a:pPr>
            <a:r>
              <a:rPr lang="en">
                <a:solidFill>
                  <a:schemeClr val="lt1"/>
                </a:solidFill>
                <a:latin typeface="Merriweather"/>
                <a:ea typeface="Merriweather"/>
                <a:cs typeface="Merriweather"/>
                <a:sym typeface="Merriweather"/>
              </a:rPr>
              <a:t>Chapter 4: </a:t>
            </a:r>
            <a:endParaRPr>
              <a:solidFill>
                <a:schemeClr val="lt1"/>
              </a:solidFill>
              <a:latin typeface="Merriweather"/>
              <a:ea typeface="Merriweather"/>
              <a:cs typeface="Merriweather"/>
              <a:sym typeface="Merriweather"/>
            </a:endParaRPr>
          </a:p>
        </p:txBody>
      </p:sp>
      <p:pic>
        <p:nvPicPr>
          <p:cNvPr id="371" name="Google Shape;371;p52"/>
          <p:cNvPicPr preferRelativeResize="0"/>
          <p:nvPr/>
        </p:nvPicPr>
        <p:blipFill>
          <a:blip r:embed="rId3">
            <a:alphaModFix/>
          </a:blip>
          <a:stretch>
            <a:fillRect/>
          </a:stretch>
        </p:blipFill>
        <p:spPr>
          <a:xfrm>
            <a:off x="8535589" y="164774"/>
            <a:ext cx="361761" cy="393600"/>
          </a:xfrm>
          <a:prstGeom prst="rect">
            <a:avLst/>
          </a:prstGeom>
          <a:noFill/>
          <a:ln>
            <a:noFill/>
          </a:ln>
        </p:spPr>
      </p:pic>
      <p:pic>
        <p:nvPicPr>
          <p:cNvPr id="372" name="Google Shape;372;p52"/>
          <p:cNvPicPr preferRelativeResize="0"/>
          <p:nvPr/>
        </p:nvPicPr>
        <p:blipFill>
          <a:blip r:embed="rId4">
            <a:alphaModFix/>
          </a:blip>
          <a:stretch>
            <a:fillRect/>
          </a:stretch>
        </p:blipFill>
        <p:spPr>
          <a:xfrm>
            <a:off x="8073348" y="266873"/>
            <a:ext cx="399100" cy="189425"/>
          </a:xfrm>
          <a:prstGeom prst="rect">
            <a:avLst/>
          </a:prstGeom>
          <a:noFill/>
          <a:ln>
            <a:noFill/>
          </a:ln>
        </p:spPr>
      </p:pic>
      <p:sp>
        <p:nvSpPr>
          <p:cNvPr id="373" name="Google Shape;373;p5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374" name="Google Shape;374;p52"/>
          <p:cNvPicPr preferRelativeResize="0"/>
          <p:nvPr/>
        </p:nvPicPr>
        <p:blipFill>
          <a:blip r:embed="rId5">
            <a:alphaModFix/>
          </a:blip>
          <a:stretch>
            <a:fillRect/>
          </a:stretch>
        </p:blipFill>
        <p:spPr>
          <a:xfrm>
            <a:off x="907963" y="1005588"/>
            <a:ext cx="7224175" cy="3030275"/>
          </a:xfrm>
          <a:prstGeom prst="rect">
            <a:avLst/>
          </a:prstGeom>
          <a:noFill/>
          <a:ln>
            <a:noFill/>
          </a:ln>
        </p:spPr>
      </p:pic>
      <p:sp>
        <p:nvSpPr>
          <p:cNvPr id="375" name="Google Shape;375;p52"/>
          <p:cNvSpPr txBox="1"/>
          <p:nvPr/>
        </p:nvSpPr>
        <p:spPr>
          <a:xfrm>
            <a:off x="3131700" y="4261375"/>
            <a:ext cx="2880600" cy="49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2"/>
                </a:solidFill>
                <a:latin typeface="Roboto"/>
                <a:ea typeface="Roboto"/>
                <a:cs typeface="Roboto"/>
                <a:sym typeface="Roboto"/>
              </a:rPr>
              <a:t>A possible state transition diagram</a:t>
            </a:r>
            <a:endParaRPr sz="1300">
              <a:solidFill>
                <a:schemeClr val="dk2"/>
              </a:solidFill>
              <a:latin typeface="Roboto"/>
              <a:ea typeface="Roboto"/>
              <a:cs typeface="Roboto"/>
              <a:sym typeface="Roboto"/>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53"/>
          <p:cNvSpPr/>
          <p:nvPr/>
        </p:nvSpPr>
        <p:spPr>
          <a:xfrm>
            <a:off x="150" y="9075"/>
            <a:ext cx="9144000" cy="771000"/>
          </a:xfrm>
          <a:prstGeom prst="rect">
            <a:avLst/>
          </a:prstGeom>
          <a:solidFill>
            <a:srgbClr val="07376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solidFill>
                  <a:schemeClr val="lt1"/>
                </a:solidFill>
                <a:latin typeface="Merriweather"/>
                <a:ea typeface="Merriweather"/>
                <a:cs typeface="Merriweather"/>
                <a:sym typeface="Merriweather"/>
              </a:rPr>
              <a:t>Human Computer Interaction</a:t>
            </a:r>
            <a:endParaRPr>
              <a:solidFill>
                <a:schemeClr val="lt1"/>
              </a:solidFill>
              <a:latin typeface="Merriweather"/>
              <a:ea typeface="Merriweather"/>
              <a:cs typeface="Merriweather"/>
              <a:sym typeface="Merriweather"/>
            </a:endParaRPr>
          </a:p>
          <a:p>
            <a:pPr indent="0" lvl="0" marL="0" marR="0" rtl="0" algn="l">
              <a:lnSpc>
                <a:spcPct val="100000"/>
              </a:lnSpc>
              <a:spcBef>
                <a:spcPts val="0"/>
              </a:spcBef>
              <a:spcAft>
                <a:spcPts val="0"/>
              </a:spcAft>
              <a:buNone/>
            </a:pPr>
            <a:r>
              <a:rPr lang="en">
                <a:solidFill>
                  <a:schemeClr val="lt1"/>
                </a:solidFill>
                <a:latin typeface="Merriweather"/>
                <a:ea typeface="Merriweather"/>
                <a:cs typeface="Merriweather"/>
                <a:sym typeface="Merriweather"/>
              </a:rPr>
              <a:t>Chapter 4: </a:t>
            </a:r>
            <a:endParaRPr>
              <a:solidFill>
                <a:schemeClr val="lt1"/>
              </a:solidFill>
              <a:latin typeface="Merriweather"/>
              <a:ea typeface="Merriweather"/>
              <a:cs typeface="Merriweather"/>
              <a:sym typeface="Merriweather"/>
            </a:endParaRPr>
          </a:p>
        </p:txBody>
      </p:sp>
      <p:pic>
        <p:nvPicPr>
          <p:cNvPr id="381" name="Google Shape;381;p53"/>
          <p:cNvPicPr preferRelativeResize="0"/>
          <p:nvPr/>
        </p:nvPicPr>
        <p:blipFill>
          <a:blip r:embed="rId3">
            <a:alphaModFix/>
          </a:blip>
          <a:stretch>
            <a:fillRect/>
          </a:stretch>
        </p:blipFill>
        <p:spPr>
          <a:xfrm>
            <a:off x="8535589" y="164774"/>
            <a:ext cx="361761" cy="393600"/>
          </a:xfrm>
          <a:prstGeom prst="rect">
            <a:avLst/>
          </a:prstGeom>
          <a:noFill/>
          <a:ln>
            <a:noFill/>
          </a:ln>
        </p:spPr>
      </p:pic>
      <p:pic>
        <p:nvPicPr>
          <p:cNvPr id="382" name="Google Shape;382;p53"/>
          <p:cNvPicPr preferRelativeResize="0"/>
          <p:nvPr/>
        </p:nvPicPr>
        <p:blipFill>
          <a:blip r:embed="rId4">
            <a:alphaModFix/>
          </a:blip>
          <a:stretch>
            <a:fillRect/>
          </a:stretch>
        </p:blipFill>
        <p:spPr>
          <a:xfrm>
            <a:off x="8073348" y="266873"/>
            <a:ext cx="399100" cy="189425"/>
          </a:xfrm>
          <a:prstGeom prst="rect">
            <a:avLst/>
          </a:prstGeom>
          <a:noFill/>
          <a:ln>
            <a:noFill/>
          </a:ln>
        </p:spPr>
      </p:pic>
      <p:sp>
        <p:nvSpPr>
          <p:cNvPr id="383" name="Google Shape;383;p5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84" name="Google Shape;384;p53"/>
          <p:cNvSpPr txBox="1"/>
          <p:nvPr/>
        </p:nvSpPr>
        <p:spPr>
          <a:xfrm>
            <a:off x="89325" y="863450"/>
            <a:ext cx="24042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300">
                <a:solidFill>
                  <a:schemeClr val="dk2"/>
                </a:solidFill>
                <a:latin typeface="Roboto"/>
                <a:ea typeface="Roboto"/>
                <a:cs typeface="Roboto"/>
                <a:sym typeface="Roboto"/>
              </a:rPr>
              <a:t>Storyboards from task model</a:t>
            </a:r>
            <a:endParaRPr b="1" sz="1300">
              <a:solidFill>
                <a:schemeClr val="dk2"/>
              </a:solidFill>
              <a:latin typeface="Roboto"/>
              <a:ea typeface="Roboto"/>
              <a:cs typeface="Roboto"/>
              <a:sym typeface="Roboto"/>
            </a:endParaRPr>
          </a:p>
        </p:txBody>
      </p:sp>
      <p:pic>
        <p:nvPicPr>
          <p:cNvPr id="385" name="Google Shape;385;p53"/>
          <p:cNvPicPr preferRelativeResize="0"/>
          <p:nvPr/>
        </p:nvPicPr>
        <p:blipFill>
          <a:blip r:embed="rId5">
            <a:alphaModFix/>
          </a:blip>
          <a:stretch>
            <a:fillRect/>
          </a:stretch>
        </p:blipFill>
        <p:spPr>
          <a:xfrm>
            <a:off x="405425" y="1215325"/>
            <a:ext cx="5674133" cy="4019177"/>
          </a:xfrm>
          <a:prstGeom prst="rect">
            <a:avLst/>
          </a:prstGeom>
          <a:noFill/>
          <a:ln>
            <a:noFill/>
          </a:ln>
        </p:spPr>
      </p:pic>
      <p:sp>
        <p:nvSpPr>
          <p:cNvPr id="386" name="Google Shape;386;p53"/>
          <p:cNvSpPr txBox="1"/>
          <p:nvPr/>
        </p:nvSpPr>
        <p:spPr>
          <a:xfrm>
            <a:off x="5991375" y="372180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2"/>
                </a:solidFill>
              </a:rPr>
              <a:t>Motivational context for No Sheets.</a:t>
            </a:r>
            <a:endParaRPr>
              <a:solidFill>
                <a:schemeClr val="dk2"/>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27"/>
          <p:cNvSpPr/>
          <p:nvPr/>
        </p:nvSpPr>
        <p:spPr>
          <a:xfrm>
            <a:off x="150" y="9075"/>
            <a:ext cx="9144000" cy="771000"/>
          </a:xfrm>
          <a:prstGeom prst="rect">
            <a:avLst/>
          </a:prstGeom>
          <a:solidFill>
            <a:srgbClr val="07376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solidFill>
                  <a:schemeClr val="lt1"/>
                </a:solidFill>
                <a:latin typeface="Merriweather"/>
                <a:ea typeface="Merriweather"/>
                <a:cs typeface="Merriweather"/>
                <a:sym typeface="Merriweather"/>
              </a:rPr>
              <a:t>Human Computer Interaction</a:t>
            </a:r>
            <a:endParaRPr>
              <a:solidFill>
                <a:schemeClr val="lt1"/>
              </a:solidFill>
              <a:latin typeface="Merriweather"/>
              <a:ea typeface="Merriweather"/>
              <a:cs typeface="Merriweather"/>
              <a:sym typeface="Merriweather"/>
            </a:endParaRPr>
          </a:p>
          <a:p>
            <a:pPr indent="0" lvl="0" marL="0" marR="0" rtl="0" algn="l">
              <a:lnSpc>
                <a:spcPct val="100000"/>
              </a:lnSpc>
              <a:spcBef>
                <a:spcPts val="0"/>
              </a:spcBef>
              <a:spcAft>
                <a:spcPts val="0"/>
              </a:spcAft>
              <a:buNone/>
            </a:pPr>
            <a:r>
              <a:rPr lang="en">
                <a:solidFill>
                  <a:schemeClr val="lt1"/>
                </a:solidFill>
                <a:latin typeface="Merriweather"/>
                <a:ea typeface="Merriweather"/>
                <a:cs typeface="Merriweather"/>
                <a:sym typeface="Merriweather"/>
              </a:rPr>
              <a:t>Chapter 4: </a:t>
            </a:r>
            <a:endParaRPr>
              <a:solidFill>
                <a:schemeClr val="lt1"/>
              </a:solidFill>
              <a:latin typeface="Merriweather"/>
              <a:ea typeface="Merriweather"/>
              <a:cs typeface="Merriweather"/>
              <a:sym typeface="Merriweather"/>
            </a:endParaRPr>
          </a:p>
        </p:txBody>
      </p:sp>
      <p:pic>
        <p:nvPicPr>
          <p:cNvPr id="129" name="Google Shape;129;p27"/>
          <p:cNvPicPr preferRelativeResize="0"/>
          <p:nvPr/>
        </p:nvPicPr>
        <p:blipFill>
          <a:blip r:embed="rId3">
            <a:alphaModFix/>
          </a:blip>
          <a:stretch>
            <a:fillRect/>
          </a:stretch>
        </p:blipFill>
        <p:spPr>
          <a:xfrm>
            <a:off x="8535589" y="164774"/>
            <a:ext cx="361761" cy="393600"/>
          </a:xfrm>
          <a:prstGeom prst="rect">
            <a:avLst/>
          </a:prstGeom>
          <a:noFill/>
          <a:ln>
            <a:noFill/>
          </a:ln>
        </p:spPr>
      </p:pic>
      <p:pic>
        <p:nvPicPr>
          <p:cNvPr id="130" name="Google Shape;130;p27"/>
          <p:cNvPicPr preferRelativeResize="0"/>
          <p:nvPr/>
        </p:nvPicPr>
        <p:blipFill>
          <a:blip r:embed="rId4">
            <a:alphaModFix/>
          </a:blip>
          <a:stretch>
            <a:fillRect/>
          </a:stretch>
        </p:blipFill>
        <p:spPr>
          <a:xfrm>
            <a:off x="8073348" y="266873"/>
            <a:ext cx="399100" cy="189425"/>
          </a:xfrm>
          <a:prstGeom prst="rect">
            <a:avLst/>
          </a:prstGeom>
          <a:noFill/>
          <a:ln>
            <a:noFill/>
          </a:ln>
        </p:spPr>
      </p:pic>
      <p:sp>
        <p:nvSpPr>
          <p:cNvPr id="131" name="Google Shape;131;p2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32" name="Google Shape;132;p27"/>
          <p:cNvSpPr txBox="1"/>
          <p:nvPr/>
        </p:nvSpPr>
        <p:spPr>
          <a:xfrm>
            <a:off x="141025" y="920350"/>
            <a:ext cx="8756400" cy="3985500"/>
          </a:xfrm>
          <a:prstGeom prst="rect">
            <a:avLst/>
          </a:prstGeom>
          <a:noFill/>
          <a:ln>
            <a:noFill/>
          </a:ln>
        </p:spPr>
        <p:txBody>
          <a:bodyPr anchorCtr="0" anchor="t" bIns="91425" lIns="91425" spcFirstLastPara="1" rIns="91425" wrap="square" tIns="91425">
            <a:noAutofit/>
          </a:bodyPr>
          <a:lstStyle/>
          <a:p>
            <a:pPr indent="-311150" lvl="0" marL="457200" rtl="0" algn="just">
              <a:spcBef>
                <a:spcPts val="0"/>
              </a:spcBef>
              <a:spcAft>
                <a:spcPts val="0"/>
              </a:spcAft>
              <a:buSzPts val="1300"/>
              <a:buFont typeface="Roboto"/>
              <a:buChar char="●"/>
            </a:pPr>
            <a:r>
              <a:rPr b="1" lang="en" sz="1300">
                <a:latin typeface="Roboto"/>
                <a:ea typeface="Roboto"/>
                <a:cs typeface="Roboto"/>
                <a:sym typeface="Roboto"/>
              </a:rPr>
              <a:t>User Analysis: </a:t>
            </a:r>
            <a:r>
              <a:rPr lang="en" sz="1300">
                <a:latin typeface="Roboto"/>
                <a:ea typeface="Roboto"/>
                <a:cs typeface="Roboto"/>
                <a:sym typeface="Roboto"/>
              </a:rPr>
              <a:t>It is simply a process to reinforce the original requirements analysis to further accommodate the potential users in a more complete way. The results of the user analysis will be reflected back to the requirements, and this could identify additional UI requirements (functional or non-functional)</a:t>
            </a:r>
            <a:endParaRPr sz="1300">
              <a:latin typeface="Roboto"/>
              <a:ea typeface="Roboto"/>
              <a:cs typeface="Roboto"/>
              <a:sym typeface="Roboto"/>
            </a:endParaRPr>
          </a:p>
          <a:p>
            <a:pPr indent="0" lvl="0" marL="457200" rtl="0" algn="just">
              <a:spcBef>
                <a:spcPts val="0"/>
              </a:spcBef>
              <a:spcAft>
                <a:spcPts val="0"/>
              </a:spcAft>
              <a:buNone/>
            </a:pPr>
            <a:r>
              <a:t/>
            </a:r>
            <a:endParaRPr sz="1300">
              <a:latin typeface="Roboto"/>
              <a:ea typeface="Roboto"/>
              <a:cs typeface="Roboto"/>
              <a:sym typeface="Roboto"/>
            </a:endParaRPr>
          </a:p>
          <a:p>
            <a:pPr indent="0" lvl="0" marL="457200" rtl="0" algn="just">
              <a:spcBef>
                <a:spcPts val="0"/>
              </a:spcBef>
              <a:spcAft>
                <a:spcPts val="0"/>
              </a:spcAft>
              <a:buNone/>
            </a:pPr>
            <a:r>
              <a:rPr i="1" lang="en" sz="1300">
                <a:solidFill>
                  <a:srgbClr val="434343"/>
                </a:solidFill>
                <a:latin typeface="Roboto"/>
                <a:ea typeface="Roboto"/>
                <a:cs typeface="Roboto"/>
                <a:sym typeface="Roboto"/>
              </a:rPr>
              <a:t>Ex. particular age group might necessitate certain interaction features such as a large font size and high contrast, or there might be need for a functional UI feature to adjust the scrolling speed.</a:t>
            </a:r>
            <a:endParaRPr i="1" sz="1300">
              <a:solidFill>
                <a:srgbClr val="434343"/>
              </a:solidFill>
              <a:latin typeface="Roboto"/>
              <a:ea typeface="Roboto"/>
              <a:cs typeface="Roboto"/>
              <a:sym typeface="Roboto"/>
            </a:endParaRPr>
          </a:p>
          <a:p>
            <a:pPr indent="0" lvl="0" marL="457200" rtl="0" algn="just">
              <a:spcBef>
                <a:spcPts val="0"/>
              </a:spcBef>
              <a:spcAft>
                <a:spcPts val="0"/>
              </a:spcAft>
              <a:buNone/>
            </a:pPr>
            <a:r>
              <a:t/>
            </a:r>
            <a:endParaRPr sz="1300">
              <a:latin typeface="Roboto"/>
              <a:ea typeface="Roboto"/>
              <a:cs typeface="Roboto"/>
              <a:sym typeface="Roboto"/>
            </a:endParaRPr>
          </a:p>
          <a:p>
            <a:pPr indent="0" lvl="0" marL="457200" rtl="0" algn="just">
              <a:spcBef>
                <a:spcPts val="0"/>
              </a:spcBef>
              <a:spcAft>
                <a:spcPts val="0"/>
              </a:spcAft>
              <a:buNone/>
            </a:pPr>
            <a:r>
              <a:t/>
            </a:r>
            <a:endParaRPr sz="1300">
              <a:latin typeface="Roboto"/>
              <a:ea typeface="Roboto"/>
              <a:cs typeface="Roboto"/>
              <a:sym typeface="Roboto"/>
            </a:endParaRPr>
          </a:p>
          <a:p>
            <a:pPr indent="0" lvl="0" marL="457200" rtl="0" algn="just">
              <a:spcBef>
                <a:spcPts val="0"/>
              </a:spcBef>
              <a:spcAft>
                <a:spcPts val="0"/>
              </a:spcAft>
              <a:buNone/>
            </a:pPr>
            <a:r>
              <a:t/>
            </a:r>
            <a:endParaRPr sz="1300">
              <a:latin typeface="Roboto"/>
              <a:ea typeface="Roboto"/>
              <a:cs typeface="Roboto"/>
              <a:sym typeface="Roboto"/>
            </a:endParaRPr>
          </a:p>
          <a:p>
            <a:pPr indent="-311150" lvl="0" marL="457200" rtl="0" algn="just">
              <a:spcBef>
                <a:spcPts val="0"/>
              </a:spcBef>
              <a:spcAft>
                <a:spcPts val="0"/>
              </a:spcAft>
              <a:buSzPts val="1300"/>
              <a:buFont typeface="Roboto"/>
              <a:buChar char="●"/>
            </a:pPr>
            <a:r>
              <a:rPr b="1" lang="en" sz="1300">
                <a:latin typeface="Roboto"/>
                <a:ea typeface="Roboto"/>
                <a:cs typeface="Roboto"/>
                <a:sym typeface="Roboto"/>
              </a:rPr>
              <a:t>Scenario and Task Analysis: </a:t>
            </a:r>
            <a:r>
              <a:rPr lang="en" sz="1300">
                <a:latin typeface="Roboto"/>
                <a:ea typeface="Roboto"/>
                <a:cs typeface="Roboto"/>
                <a:sym typeface="Roboto"/>
              </a:rPr>
              <a:t>Identifying the application task structure and the sequential relationships between the different elements.</a:t>
            </a:r>
            <a:br>
              <a:rPr lang="en" sz="1300">
                <a:latin typeface="Roboto"/>
                <a:ea typeface="Roboto"/>
                <a:cs typeface="Roboto"/>
                <a:sym typeface="Roboto"/>
              </a:rPr>
            </a:br>
            <a:br>
              <a:rPr lang="en" sz="1300">
                <a:latin typeface="Roboto"/>
                <a:ea typeface="Roboto"/>
                <a:cs typeface="Roboto"/>
                <a:sym typeface="Roboto"/>
              </a:rPr>
            </a:br>
            <a:r>
              <a:rPr i="1" lang="en" sz="1300">
                <a:solidFill>
                  <a:srgbClr val="434343"/>
                </a:solidFill>
                <a:latin typeface="Roboto"/>
                <a:ea typeface="Roboto"/>
                <a:cs typeface="Roboto"/>
                <a:sym typeface="Roboto"/>
              </a:rPr>
              <a:t>Through the process of storyboarding, a rough visual profile of the interface can be sketched. Furthermore, the storyboard will serve as another helpful medium in selecting the actual software or hardware interface. It will also serve as a starting point for drawing the object-class diagram, message diagrams, and the use cases for preliminary implementation and programming.</a:t>
            </a:r>
            <a:endParaRPr i="1" sz="1300">
              <a:solidFill>
                <a:srgbClr val="434343"/>
              </a:solidFill>
              <a:latin typeface="Roboto"/>
              <a:ea typeface="Roboto"/>
              <a:cs typeface="Roboto"/>
              <a:sym typeface="Roboto"/>
            </a:endParaRPr>
          </a:p>
          <a:p>
            <a:pPr indent="0" lvl="0" marL="0" rtl="0" algn="just">
              <a:spcBef>
                <a:spcPts val="0"/>
              </a:spcBef>
              <a:spcAft>
                <a:spcPts val="0"/>
              </a:spcAft>
              <a:buNone/>
            </a:pPr>
            <a:r>
              <a:t/>
            </a:r>
            <a:endParaRPr sz="1300">
              <a:solidFill>
                <a:schemeClr val="dk2"/>
              </a:solidFill>
              <a:latin typeface="Roboto"/>
              <a:ea typeface="Roboto"/>
              <a:cs typeface="Roboto"/>
              <a:sym typeface="Roboto"/>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54"/>
          <p:cNvSpPr/>
          <p:nvPr/>
        </p:nvSpPr>
        <p:spPr>
          <a:xfrm>
            <a:off x="150" y="9075"/>
            <a:ext cx="9144000" cy="771000"/>
          </a:xfrm>
          <a:prstGeom prst="rect">
            <a:avLst/>
          </a:prstGeom>
          <a:solidFill>
            <a:srgbClr val="07376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solidFill>
                  <a:schemeClr val="lt1"/>
                </a:solidFill>
                <a:latin typeface="Merriweather"/>
                <a:ea typeface="Merriweather"/>
                <a:cs typeface="Merriweather"/>
                <a:sym typeface="Merriweather"/>
              </a:rPr>
              <a:t>Human Computer Interaction</a:t>
            </a:r>
            <a:endParaRPr>
              <a:solidFill>
                <a:schemeClr val="lt1"/>
              </a:solidFill>
              <a:latin typeface="Merriweather"/>
              <a:ea typeface="Merriweather"/>
              <a:cs typeface="Merriweather"/>
              <a:sym typeface="Merriweather"/>
            </a:endParaRPr>
          </a:p>
          <a:p>
            <a:pPr indent="0" lvl="0" marL="0" marR="0" rtl="0" algn="l">
              <a:lnSpc>
                <a:spcPct val="100000"/>
              </a:lnSpc>
              <a:spcBef>
                <a:spcPts val="0"/>
              </a:spcBef>
              <a:spcAft>
                <a:spcPts val="0"/>
              </a:spcAft>
              <a:buNone/>
            </a:pPr>
            <a:r>
              <a:rPr lang="en">
                <a:solidFill>
                  <a:schemeClr val="lt1"/>
                </a:solidFill>
                <a:latin typeface="Merriweather"/>
                <a:ea typeface="Merriweather"/>
                <a:cs typeface="Merriweather"/>
                <a:sym typeface="Merriweather"/>
              </a:rPr>
              <a:t>Chapter 4: </a:t>
            </a:r>
            <a:endParaRPr>
              <a:solidFill>
                <a:schemeClr val="lt1"/>
              </a:solidFill>
              <a:latin typeface="Merriweather"/>
              <a:ea typeface="Merriweather"/>
              <a:cs typeface="Merriweather"/>
              <a:sym typeface="Merriweather"/>
            </a:endParaRPr>
          </a:p>
        </p:txBody>
      </p:sp>
      <p:pic>
        <p:nvPicPr>
          <p:cNvPr id="392" name="Google Shape;392;p54"/>
          <p:cNvPicPr preferRelativeResize="0"/>
          <p:nvPr/>
        </p:nvPicPr>
        <p:blipFill>
          <a:blip r:embed="rId3">
            <a:alphaModFix/>
          </a:blip>
          <a:stretch>
            <a:fillRect/>
          </a:stretch>
        </p:blipFill>
        <p:spPr>
          <a:xfrm>
            <a:off x="8535589" y="164774"/>
            <a:ext cx="361761" cy="393600"/>
          </a:xfrm>
          <a:prstGeom prst="rect">
            <a:avLst/>
          </a:prstGeom>
          <a:noFill/>
          <a:ln>
            <a:noFill/>
          </a:ln>
        </p:spPr>
      </p:pic>
      <p:pic>
        <p:nvPicPr>
          <p:cNvPr id="393" name="Google Shape;393;p54"/>
          <p:cNvPicPr preferRelativeResize="0"/>
          <p:nvPr/>
        </p:nvPicPr>
        <p:blipFill>
          <a:blip r:embed="rId4">
            <a:alphaModFix/>
          </a:blip>
          <a:stretch>
            <a:fillRect/>
          </a:stretch>
        </p:blipFill>
        <p:spPr>
          <a:xfrm>
            <a:off x="8073348" y="266873"/>
            <a:ext cx="399100" cy="189425"/>
          </a:xfrm>
          <a:prstGeom prst="rect">
            <a:avLst/>
          </a:prstGeom>
          <a:noFill/>
          <a:ln>
            <a:noFill/>
          </a:ln>
        </p:spPr>
      </p:pic>
      <p:sp>
        <p:nvSpPr>
          <p:cNvPr id="394" name="Google Shape;394;p5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95" name="Google Shape;395;p54"/>
          <p:cNvSpPr txBox="1"/>
          <p:nvPr/>
        </p:nvSpPr>
        <p:spPr>
          <a:xfrm>
            <a:off x="89325" y="863450"/>
            <a:ext cx="24042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300">
                <a:solidFill>
                  <a:schemeClr val="dk2"/>
                </a:solidFill>
                <a:latin typeface="Roboto"/>
                <a:ea typeface="Roboto"/>
                <a:cs typeface="Roboto"/>
                <a:sym typeface="Roboto"/>
              </a:rPr>
              <a:t>Storyboards from task model</a:t>
            </a:r>
            <a:endParaRPr b="1" sz="1300">
              <a:solidFill>
                <a:schemeClr val="dk2"/>
              </a:solidFill>
              <a:latin typeface="Roboto"/>
              <a:ea typeface="Roboto"/>
              <a:cs typeface="Roboto"/>
              <a:sym typeface="Roboto"/>
            </a:endParaRPr>
          </a:p>
        </p:txBody>
      </p:sp>
      <p:pic>
        <p:nvPicPr>
          <p:cNvPr id="396" name="Google Shape;396;p54"/>
          <p:cNvPicPr preferRelativeResize="0"/>
          <p:nvPr/>
        </p:nvPicPr>
        <p:blipFill>
          <a:blip r:embed="rId5">
            <a:alphaModFix/>
          </a:blip>
          <a:stretch>
            <a:fillRect/>
          </a:stretch>
        </p:blipFill>
        <p:spPr>
          <a:xfrm>
            <a:off x="152400" y="1409450"/>
            <a:ext cx="6161485" cy="3581649"/>
          </a:xfrm>
          <a:prstGeom prst="rect">
            <a:avLst/>
          </a:prstGeom>
          <a:noFill/>
          <a:ln>
            <a:noFill/>
          </a:ln>
        </p:spPr>
      </p:pic>
      <p:sp>
        <p:nvSpPr>
          <p:cNvPr id="397" name="Google Shape;397;p54"/>
          <p:cNvSpPr txBox="1"/>
          <p:nvPr/>
        </p:nvSpPr>
        <p:spPr>
          <a:xfrm>
            <a:off x="6021150" y="3668000"/>
            <a:ext cx="3000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2"/>
                </a:solidFill>
              </a:rPr>
              <a:t>A typical usage scene 1: The top-level menu</a:t>
            </a:r>
            <a:endParaRPr>
              <a:solidFill>
                <a:schemeClr val="dk2"/>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p55"/>
          <p:cNvSpPr/>
          <p:nvPr/>
        </p:nvSpPr>
        <p:spPr>
          <a:xfrm>
            <a:off x="150" y="9075"/>
            <a:ext cx="9144000" cy="771000"/>
          </a:xfrm>
          <a:prstGeom prst="rect">
            <a:avLst/>
          </a:prstGeom>
          <a:solidFill>
            <a:srgbClr val="07376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solidFill>
                  <a:schemeClr val="lt1"/>
                </a:solidFill>
                <a:latin typeface="Merriweather"/>
                <a:ea typeface="Merriweather"/>
                <a:cs typeface="Merriweather"/>
                <a:sym typeface="Merriweather"/>
              </a:rPr>
              <a:t>Human Computer Interaction</a:t>
            </a:r>
            <a:endParaRPr>
              <a:solidFill>
                <a:schemeClr val="lt1"/>
              </a:solidFill>
              <a:latin typeface="Merriweather"/>
              <a:ea typeface="Merriweather"/>
              <a:cs typeface="Merriweather"/>
              <a:sym typeface="Merriweather"/>
            </a:endParaRPr>
          </a:p>
          <a:p>
            <a:pPr indent="0" lvl="0" marL="0" marR="0" rtl="0" algn="l">
              <a:lnSpc>
                <a:spcPct val="100000"/>
              </a:lnSpc>
              <a:spcBef>
                <a:spcPts val="0"/>
              </a:spcBef>
              <a:spcAft>
                <a:spcPts val="0"/>
              </a:spcAft>
              <a:buNone/>
            </a:pPr>
            <a:r>
              <a:rPr lang="en">
                <a:solidFill>
                  <a:schemeClr val="lt1"/>
                </a:solidFill>
                <a:latin typeface="Merriweather"/>
                <a:ea typeface="Merriweather"/>
                <a:cs typeface="Merriweather"/>
                <a:sym typeface="Merriweather"/>
              </a:rPr>
              <a:t>Chapter 4: </a:t>
            </a:r>
            <a:endParaRPr>
              <a:solidFill>
                <a:schemeClr val="lt1"/>
              </a:solidFill>
              <a:latin typeface="Merriweather"/>
              <a:ea typeface="Merriweather"/>
              <a:cs typeface="Merriweather"/>
              <a:sym typeface="Merriweather"/>
            </a:endParaRPr>
          </a:p>
        </p:txBody>
      </p:sp>
      <p:pic>
        <p:nvPicPr>
          <p:cNvPr id="403" name="Google Shape;403;p55"/>
          <p:cNvPicPr preferRelativeResize="0"/>
          <p:nvPr/>
        </p:nvPicPr>
        <p:blipFill>
          <a:blip r:embed="rId3">
            <a:alphaModFix/>
          </a:blip>
          <a:stretch>
            <a:fillRect/>
          </a:stretch>
        </p:blipFill>
        <p:spPr>
          <a:xfrm>
            <a:off x="8535589" y="164774"/>
            <a:ext cx="361761" cy="393600"/>
          </a:xfrm>
          <a:prstGeom prst="rect">
            <a:avLst/>
          </a:prstGeom>
          <a:noFill/>
          <a:ln>
            <a:noFill/>
          </a:ln>
        </p:spPr>
      </p:pic>
      <p:pic>
        <p:nvPicPr>
          <p:cNvPr id="404" name="Google Shape;404;p55"/>
          <p:cNvPicPr preferRelativeResize="0"/>
          <p:nvPr/>
        </p:nvPicPr>
        <p:blipFill>
          <a:blip r:embed="rId4">
            <a:alphaModFix/>
          </a:blip>
          <a:stretch>
            <a:fillRect/>
          </a:stretch>
        </p:blipFill>
        <p:spPr>
          <a:xfrm>
            <a:off x="8073348" y="266873"/>
            <a:ext cx="399100" cy="189425"/>
          </a:xfrm>
          <a:prstGeom prst="rect">
            <a:avLst/>
          </a:prstGeom>
          <a:noFill/>
          <a:ln>
            <a:noFill/>
          </a:ln>
        </p:spPr>
      </p:pic>
      <p:sp>
        <p:nvSpPr>
          <p:cNvPr id="405" name="Google Shape;405;p5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406" name="Google Shape;406;p55"/>
          <p:cNvSpPr txBox="1"/>
          <p:nvPr/>
        </p:nvSpPr>
        <p:spPr>
          <a:xfrm>
            <a:off x="89325" y="863450"/>
            <a:ext cx="24042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300">
                <a:solidFill>
                  <a:schemeClr val="dk2"/>
                </a:solidFill>
                <a:latin typeface="Roboto"/>
                <a:ea typeface="Roboto"/>
                <a:cs typeface="Roboto"/>
                <a:sym typeface="Roboto"/>
              </a:rPr>
              <a:t>Storyboards from task model</a:t>
            </a:r>
            <a:endParaRPr b="1" sz="1300">
              <a:solidFill>
                <a:schemeClr val="dk2"/>
              </a:solidFill>
              <a:latin typeface="Roboto"/>
              <a:ea typeface="Roboto"/>
              <a:cs typeface="Roboto"/>
              <a:sym typeface="Roboto"/>
            </a:endParaRPr>
          </a:p>
        </p:txBody>
      </p:sp>
      <p:pic>
        <p:nvPicPr>
          <p:cNvPr id="407" name="Google Shape;407;p55"/>
          <p:cNvPicPr preferRelativeResize="0"/>
          <p:nvPr/>
        </p:nvPicPr>
        <p:blipFill>
          <a:blip r:embed="rId5">
            <a:alphaModFix/>
          </a:blip>
          <a:stretch>
            <a:fillRect/>
          </a:stretch>
        </p:blipFill>
        <p:spPr>
          <a:xfrm>
            <a:off x="152400" y="1409450"/>
            <a:ext cx="5800917" cy="3581650"/>
          </a:xfrm>
          <a:prstGeom prst="rect">
            <a:avLst/>
          </a:prstGeom>
          <a:noFill/>
          <a:ln>
            <a:noFill/>
          </a:ln>
        </p:spPr>
      </p:pic>
      <p:sp>
        <p:nvSpPr>
          <p:cNvPr id="408" name="Google Shape;408;p55"/>
          <p:cNvSpPr txBox="1"/>
          <p:nvPr/>
        </p:nvSpPr>
        <p:spPr>
          <a:xfrm>
            <a:off x="5612400" y="2571750"/>
            <a:ext cx="35316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2"/>
                </a:solidFill>
              </a:rPr>
              <a:t>A typical usage scene 2: Interface looks for three subtasks (e.g., song selection,</a:t>
            </a:r>
            <a:endParaRPr>
              <a:solidFill>
                <a:schemeClr val="dk2"/>
              </a:solidFill>
            </a:endParaRPr>
          </a:p>
          <a:p>
            <a:pPr indent="0" lvl="0" marL="0" rtl="0" algn="l">
              <a:spcBef>
                <a:spcPts val="0"/>
              </a:spcBef>
              <a:spcAft>
                <a:spcPts val="0"/>
              </a:spcAft>
              <a:buNone/>
            </a:pPr>
            <a:r>
              <a:rPr lang="en">
                <a:solidFill>
                  <a:schemeClr val="dk2"/>
                </a:solidFill>
              </a:rPr>
              <a:t>tempo selection, and showing instruction).</a:t>
            </a:r>
            <a:endParaRPr>
              <a:solidFill>
                <a:schemeClr val="dk2"/>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56"/>
          <p:cNvSpPr/>
          <p:nvPr/>
        </p:nvSpPr>
        <p:spPr>
          <a:xfrm>
            <a:off x="150" y="9075"/>
            <a:ext cx="9144000" cy="771000"/>
          </a:xfrm>
          <a:prstGeom prst="rect">
            <a:avLst/>
          </a:prstGeom>
          <a:solidFill>
            <a:srgbClr val="07376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solidFill>
                  <a:schemeClr val="lt1"/>
                </a:solidFill>
                <a:latin typeface="Merriweather"/>
                <a:ea typeface="Merriweather"/>
                <a:cs typeface="Merriweather"/>
                <a:sym typeface="Merriweather"/>
              </a:rPr>
              <a:t>Human Computer Interaction</a:t>
            </a:r>
            <a:endParaRPr>
              <a:solidFill>
                <a:schemeClr val="lt1"/>
              </a:solidFill>
              <a:latin typeface="Merriweather"/>
              <a:ea typeface="Merriweather"/>
              <a:cs typeface="Merriweather"/>
              <a:sym typeface="Merriweather"/>
            </a:endParaRPr>
          </a:p>
          <a:p>
            <a:pPr indent="0" lvl="0" marL="0" marR="0" rtl="0" algn="l">
              <a:lnSpc>
                <a:spcPct val="100000"/>
              </a:lnSpc>
              <a:spcBef>
                <a:spcPts val="0"/>
              </a:spcBef>
              <a:spcAft>
                <a:spcPts val="0"/>
              </a:spcAft>
              <a:buNone/>
            </a:pPr>
            <a:r>
              <a:rPr lang="en">
                <a:solidFill>
                  <a:schemeClr val="lt1"/>
                </a:solidFill>
                <a:latin typeface="Merriweather"/>
                <a:ea typeface="Merriweather"/>
                <a:cs typeface="Merriweather"/>
                <a:sym typeface="Merriweather"/>
              </a:rPr>
              <a:t>Chapter 4: </a:t>
            </a:r>
            <a:endParaRPr>
              <a:solidFill>
                <a:schemeClr val="lt1"/>
              </a:solidFill>
              <a:latin typeface="Merriweather"/>
              <a:ea typeface="Merriweather"/>
              <a:cs typeface="Merriweather"/>
              <a:sym typeface="Merriweather"/>
            </a:endParaRPr>
          </a:p>
        </p:txBody>
      </p:sp>
      <p:pic>
        <p:nvPicPr>
          <p:cNvPr id="414" name="Google Shape;414;p56"/>
          <p:cNvPicPr preferRelativeResize="0"/>
          <p:nvPr/>
        </p:nvPicPr>
        <p:blipFill>
          <a:blip r:embed="rId3">
            <a:alphaModFix/>
          </a:blip>
          <a:stretch>
            <a:fillRect/>
          </a:stretch>
        </p:blipFill>
        <p:spPr>
          <a:xfrm>
            <a:off x="8535589" y="164774"/>
            <a:ext cx="361761" cy="393600"/>
          </a:xfrm>
          <a:prstGeom prst="rect">
            <a:avLst/>
          </a:prstGeom>
          <a:noFill/>
          <a:ln>
            <a:noFill/>
          </a:ln>
        </p:spPr>
      </p:pic>
      <p:pic>
        <p:nvPicPr>
          <p:cNvPr id="415" name="Google Shape;415;p56"/>
          <p:cNvPicPr preferRelativeResize="0"/>
          <p:nvPr/>
        </p:nvPicPr>
        <p:blipFill>
          <a:blip r:embed="rId4">
            <a:alphaModFix/>
          </a:blip>
          <a:stretch>
            <a:fillRect/>
          </a:stretch>
        </p:blipFill>
        <p:spPr>
          <a:xfrm>
            <a:off x="8073348" y="266873"/>
            <a:ext cx="399100" cy="189425"/>
          </a:xfrm>
          <a:prstGeom prst="rect">
            <a:avLst/>
          </a:prstGeom>
          <a:noFill/>
          <a:ln>
            <a:noFill/>
          </a:ln>
        </p:spPr>
      </p:pic>
      <p:sp>
        <p:nvSpPr>
          <p:cNvPr id="416" name="Google Shape;416;p5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417" name="Google Shape;417;p56"/>
          <p:cNvSpPr txBox="1"/>
          <p:nvPr/>
        </p:nvSpPr>
        <p:spPr>
          <a:xfrm>
            <a:off x="89325" y="863450"/>
            <a:ext cx="24042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300">
                <a:solidFill>
                  <a:schemeClr val="dk2"/>
                </a:solidFill>
                <a:latin typeface="Roboto"/>
                <a:ea typeface="Roboto"/>
                <a:cs typeface="Roboto"/>
                <a:sym typeface="Roboto"/>
              </a:rPr>
              <a:t>Storyboards from task model</a:t>
            </a:r>
            <a:endParaRPr b="1" sz="1300">
              <a:solidFill>
                <a:schemeClr val="dk2"/>
              </a:solidFill>
              <a:latin typeface="Roboto"/>
              <a:ea typeface="Roboto"/>
              <a:cs typeface="Roboto"/>
              <a:sym typeface="Roboto"/>
            </a:endParaRPr>
          </a:p>
        </p:txBody>
      </p:sp>
      <p:pic>
        <p:nvPicPr>
          <p:cNvPr id="418" name="Google Shape;418;p56"/>
          <p:cNvPicPr preferRelativeResize="0"/>
          <p:nvPr/>
        </p:nvPicPr>
        <p:blipFill>
          <a:blip r:embed="rId5">
            <a:alphaModFix/>
          </a:blip>
          <a:stretch>
            <a:fillRect/>
          </a:stretch>
        </p:blipFill>
        <p:spPr>
          <a:xfrm>
            <a:off x="293750" y="1257050"/>
            <a:ext cx="5674132" cy="3771361"/>
          </a:xfrm>
          <a:prstGeom prst="rect">
            <a:avLst/>
          </a:prstGeom>
          <a:noFill/>
          <a:ln>
            <a:noFill/>
          </a:ln>
        </p:spPr>
      </p:pic>
      <p:sp>
        <p:nvSpPr>
          <p:cNvPr id="419" name="Google Shape;419;p56"/>
          <p:cNvSpPr txBox="1"/>
          <p:nvPr/>
        </p:nvSpPr>
        <p:spPr>
          <a:xfrm>
            <a:off x="5456125" y="2270275"/>
            <a:ext cx="3364500" cy="107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2"/>
                </a:solidFill>
                <a:latin typeface="Roboto"/>
                <a:ea typeface="Roboto"/>
                <a:cs typeface="Roboto"/>
                <a:sym typeface="Roboto"/>
              </a:rPr>
              <a:t>A typical usage scene 3: Interface looks during “play” and the three concurrently</a:t>
            </a:r>
            <a:endParaRPr sz="1300">
              <a:solidFill>
                <a:schemeClr val="dk2"/>
              </a:solidFill>
              <a:latin typeface="Roboto"/>
              <a:ea typeface="Roboto"/>
              <a:cs typeface="Roboto"/>
              <a:sym typeface="Roboto"/>
            </a:endParaRPr>
          </a:p>
          <a:p>
            <a:pPr indent="0" lvl="0" marL="0" rtl="0" algn="l">
              <a:spcBef>
                <a:spcPts val="0"/>
              </a:spcBef>
              <a:spcAft>
                <a:spcPts val="0"/>
              </a:spcAft>
              <a:buNone/>
            </a:pPr>
            <a:r>
              <a:rPr lang="en" sz="1300">
                <a:solidFill>
                  <a:schemeClr val="dk2"/>
                </a:solidFill>
                <a:latin typeface="Roboto"/>
                <a:ea typeface="Roboto"/>
                <a:cs typeface="Roboto"/>
                <a:sym typeface="Roboto"/>
              </a:rPr>
              <a:t>activatable subtasks (play/pause, move forward, and move backward).</a:t>
            </a:r>
            <a:endParaRPr sz="1300">
              <a:solidFill>
                <a:schemeClr val="dk2"/>
              </a:solidFill>
              <a:latin typeface="Roboto"/>
              <a:ea typeface="Roboto"/>
              <a:cs typeface="Roboto"/>
              <a:sym typeface="Roboto"/>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sp>
        <p:nvSpPr>
          <p:cNvPr id="424" name="Google Shape;424;p57"/>
          <p:cNvSpPr/>
          <p:nvPr/>
        </p:nvSpPr>
        <p:spPr>
          <a:xfrm>
            <a:off x="150" y="9075"/>
            <a:ext cx="9144000" cy="771000"/>
          </a:xfrm>
          <a:prstGeom prst="rect">
            <a:avLst/>
          </a:prstGeom>
          <a:solidFill>
            <a:srgbClr val="07376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solidFill>
                  <a:schemeClr val="lt1"/>
                </a:solidFill>
                <a:latin typeface="Merriweather"/>
                <a:ea typeface="Merriweather"/>
                <a:cs typeface="Merriweather"/>
                <a:sym typeface="Merriweather"/>
              </a:rPr>
              <a:t>Human Computer Interaction</a:t>
            </a:r>
            <a:endParaRPr>
              <a:solidFill>
                <a:schemeClr val="lt1"/>
              </a:solidFill>
              <a:latin typeface="Merriweather"/>
              <a:ea typeface="Merriweather"/>
              <a:cs typeface="Merriweather"/>
              <a:sym typeface="Merriweather"/>
            </a:endParaRPr>
          </a:p>
          <a:p>
            <a:pPr indent="0" lvl="0" marL="0" marR="0" rtl="0" algn="l">
              <a:lnSpc>
                <a:spcPct val="100000"/>
              </a:lnSpc>
              <a:spcBef>
                <a:spcPts val="0"/>
              </a:spcBef>
              <a:spcAft>
                <a:spcPts val="0"/>
              </a:spcAft>
              <a:buNone/>
            </a:pPr>
            <a:r>
              <a:rPr lang="en">
                <a:solidFill>
                  <a:schemeClr val="lt1"/>
                </a:solidFill>
                <a:latin typeface="Merriweather"/>
                <a:ea typeface="Merriweather"/>
                <a:cs typeface="Merriweather"/>
                <a:sym typeface="Merriweather"/>
              </a:rPr>
              <a:t>Chapter 4: </a:t>
            </a:r>
            <a:endParaRPr>
              <a:solidFill>
                <a:schemeClr val="lt1"/>
              </a:solidFill>
              <a:latin typeface="Merriweather"/>
              <a:ea typeface="Merriweather"/>
              <a:cs typeface="Merriweather"/>
              <a:sym typeface="Merriweather"/>
            </a:endParaRPr>
          </a:p>
        </p:txBody>
      </p:sp>
      <p:pic>
        <p:nvPicPr>
          <p:cNvPr id="425" name="Google Shape;425;p57"/>
          <p:cNvPicPr preferRelativeResize="0"/>
          <p:nvPr/>
        </p:nvPicPr>
        <p:blipFill>
          <a:blip r:embed="rId3">
            <a:alphaModFix/>
          </a:blip>
          <a:stretch>
            <a:fillRect/>
          </a:stretch>
        </p:blipFill>
        <p:spPr>
          <a:xfrm>
            <a:off x="8535589" y="164774"/>
            <a:ext cx="361761" cy="393600"/>
          </a:xfrm>
          <a:prstGeom prst="rect">
            <a:avLst/>
          </a:prstGeom>
          <a:noFill/>
          <a:ln>
            <a:noFill/>
          </a:ln>
        </p:spPr>
      </p:pic>
      <p:pic>
        <p:nvPicPr>
          <p:cNvPr id="426" name="Google Shape;426;p57"/>
          <p:cNvPicPr preferRelativeResize="0"/>
          <p:nvPr/>
        </p:nvPicPr>
        <p:blipFill>
          <a:blip r:embed="rId4">
            <a:alphaModFix/>
          </a:blip>
          <a:stretch>
            <a:fillRect/>
          </a:stretch>
        </p:blipFill>
        <p:spPr>
          <a:xfrm>
            <a:off x="8073348" y="266873"/>
            <a:ext cx="399100" cy="189425"/>
          </a:xfrm>
          <a:prstGeom prst="rect">
            <a:avLst/>
          </a:prstGeom>
          <a:noFill/>
          <a:ln>
            <a:noFill/>
          </a:ln>
        </p:spPr>
      </p:pic>
      <p:sp>
        <p:nvSpPr>
          <p:cNvPr id="427" name="Google Shape;427;p5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428" name="Google Shape;428;p57"/>
          <p:cNvSpPr txBox="1"/>
          <p:nvPr/>
        </p:nvSpPr>
        <p:spPr>
          <a:xfrm>
            <a:off x="89325" y="863450"/>
            <a:ext cx="24042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300">
                <a:solidFill>
                  <a:schemeClr val="dk2"/>
                </a:solidFill>
                <a:latin typeface="Roboto"/>
                <a:ea typeface="Roboto"/>
                <a:cs typeface="Roboto"/>
                <a:sym typeface="Roboto"/>
              </a:rPr>
              <a:t>Storyboards from task model</a:t>
            </a:r>
            <a:endParaRPr b="1" sz="1300">
              <a:solidFill>
                <a:schemeClr val="dk2"/>
              </a:solidFill>
              <a:latin typeface="Roboto"/>
              <a:ea typeface="Roboto"/>
              <a:cs typeface="Roboto"/>
              <a:sym typeface="Roboto"/>
            </a:endParaRPr>
          </a:p>
        </p:txBody>
      </p:sp>
      <p:pic>
        <p:nvPicPr>
          <p:cNvPr id="429" name="Google Shape;429;p57"/>
          <p:cNvPicPr preferRelativeResize="0"/>
          <p:nvPr/>
        </p:nvPicPr>
        <p:blipFill>
          <a:blip r:embed="rId5">
            <a:alphaModFix/>
          </a:blip>
          <a:stretch>
            <a:fillRect/>
          </a:stretch>
        </p:blipFill>
        <p:spPr>
          <a:xfrm>
            <a:off x="-1" y="1257050"/>
            <a:ext cx="3908425" cy="3608275"/>
          </a:xfrm>
          <a:prstGeom prst="rect">
            <a:avLst/>
          </a:prstGeom>
          <a:noFill/>
          <a:ln>
            <a:noFill/>
          </a:ln>
        </p:spPr>
      </p:pic>
      <p:sp>
        <p:nvSpPr>
          <p:cNvPr id="430" name="Google Shape;430;p57"/>
          <p:cNvSpPr txBox="1"/>
          <p:nvPr/>
        </p:nvSpPr>
        <p:spPr>
          <a:xfrm>
            <a:off x="3907875" y="2121425"/>
            <a:ext cx="4897800" cy="84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2"/>
                </a:solidFill>
                <a:latin typeface="Roboto"/>
                <a:ea typeface="Roboto"/>
                <a:cs typeface="Roboto"/>
                <a:sym typeface="Roboto"/>
              </a:rPr>
              <a:t>A typical usage scene 4: Moving between views/stages and quitting the application by using the standard Android menu button interface.</a:t>
            </a:r>
            <a:endParaRPr sz="1300">
              <a:solidFill>
                <a:schemeClr val="dk2"/>
              </a:solidFill>
              <a:latin typeface="Roboto"/>
              <a:ea typeface="Roboto"/>
              <a:cs typeface="Roboto"/>
              <a:sym typeface="Roboto"/>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sp>
        <p:nvSpPr>
          <p:cNvPr id="435" name="Google Shape;435;p58"/>
          <p:cNvSpPr/>
          <p:nvPr/>
        </p:nvSpPr>
        <p:spPr>
          <a:xfrm>
            <a:off x="150" y="9075"/>
            <a:ext cx="9144000" cy="771000"/>
          </a:xfrm>
          <a:prstGeom prst="rect">
            <a:avLst/>
          </a:prstGeom>
          <a:solidFill>
            <a:srgbClr val="07376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solidFill>
                  <a:schemeClr val="lt1"/>
                </a:solidFill>
                <a:latin typeface="Merriweather"/>
                <a:ea typeface="Merriweather"/>
                <a:cs typeface="Merriweather"/>
                <a:sym typeface="Merriweather"/>
              </a:rPr>
              <a:t>Human Computer Interaction</a:t>
            </a:r>
            <a:endParaRPr>
              <a:solidFill>
                <a:schemeClr val="lt1"/>
              </a:solidFill>
              <a:latin typeface="Merriweather"/>
              <a:ea typeface="Merriweather"/>
              <a:cs typeface="Merriweather"/>
              <a:sym typeface="Merriweather"/>
            </a:endParaRPr>
          </a:p>
          <a:p>
            <a:pPr indent="0" lvl="0" marL="0" marR="0" rtl="0" algn="l">
              <a:lnSpc>
                <a:spcPct val="100000"/>
              </a:lnSpc>
              <a:spcBef>
                <a:spcPts val="0"/>
              </a:spcBef>
              <a:spcAft>
                <a:spcPts val="0"/>
              </a:spcAft>
              <a:buNone/>
            </a:pPr>
            <a:r>
              <a:rPr lang="en">
                <a:solidFill>
                  <a:schemeClr val="lt1"/>
                </a:solidFill>
                <a:latin typeface="Merriweather"/>
                <a:ea typeface="Merriweather"/>
                <a:cs typeface="Merriweather"/>
                <a:sym typeface="Merriweather"/>
              </a:rPr>
              <a:t>Chapter 4: </a:t>
            </a:r>
            <a:endParaRPr>
              <a:solidFill>
                <a:schemeClr val="lt1"/>
              </a:solidFill>
              <a:latin typeface="Merriweather"/>
              <a:ea typeface="Merriweather"/>
              <a:cs typeface="Merriweather"/>
              <a:sym typeface="Merriweather"/>
            </a:endParaRPr>
          </a:p>
        </p:txBody>
      </p:sp>
      <p:pic>
        <p:nvPicPr>
          <p:cNvPr id="436" name="Google Shape;436;p58"/>
          <p:cNvPicPr preferRelativeResize="0"/>
          <p:nvPr/>
        </p:nvPicPr>
        <p:blipFill>
          <a:blip r:embed="rId3">
            <a:alphaModFix/>
          </a:blip>
          <a:stretch>
            <a:fillRect/>
          </a:stretch>
        </p:blipFill>
        <p:spPr>
          <a:xfrm>
            <a:off x="8535589" y="164774"/>
            <a:ext cx="361761" cy="393600"/>
          </a:xfrm>
          <a:prstGeom prst="rect">
            <a:avLst/>
          </a:prstGeom>
          <a:noFill/>
          <a:ln>
            <a:noFill/>
          </a:ln>
        </p:spPr>
      </p:pic>
      <p:pic>
        <p:nvPicPr>
          <p:cNvPr id="437" name="Google Shape;437;p58"/>
          <p:cNvPicPr preferRelativeResize="0"/>
          <p:nvPr/>
        </p:nvPicPr>
        <p:blipFill>
          <a:blip r:embed="rId4">
            <a:alphaModFix/>
          </a:blip>
          <a:stretch>
            <a:fillRect/>
          </a:stretch>
        </p:blipFill>
        <p:spPr>
          <a:xfrm>
            <a:off x="8073348" y="266873"/>
            <a:ext cx="399100" cy="189425"/>
          </a:xfrm>
          <a:prstGeom prst="rect">
            <a:avLst/>
          </a:prstGeom>
          <a:noFill/>
          <a:ln>
            <a:noFill/>
          </a:ln>
        </p:spPr>
      </p:pic>
      <p:sp>
        <p:nvSpPr>
          <p:cNvPr id="438" name="Google Shape;438;p5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439" name="Google Shape;439;p58"/>
          <p:cNvSpPr txBox="1"/>
          <p:nvPr/>
        </p:nvSpPr>
        <p:spPr>
          <a:xfrm>
            <a:off x="141425" y="915550"/>
            <a:ext cx="8724000" cy="401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300">
                <a:latin typeface="Roboto"/>
                <a:ea typeface="Roboto"/>
                <a:cs typeface="Roboto"/>
                <a:sym typeface="Roboto"/>
              </a:rPr>
              <a:t>Interface Selection and Consolidation</a:t>
            </a:r>
            <a:endParaRPr b="1" sz="1300">
              <a:latin typeface="Roboto"/>
              <a:ea typeface="Roboto"/>
              <a:cs typeface="Roboto"/>
              <a:sym typeface="Roboto"/>
            </a:endParaRPr>
          </a:p>
          <a:p>
            <a:pPr indent="0" lvl="0" marL="0" rtl="0" algn="l">
              <a:spcBef>
                <a:spcPts val="0"/>
              </a:spcBef>
              <a:spcAft>
                <a:spcPts val="0"/>
              </a:spcAft>
              <a:buNone/>
            </a:pPr>
            <a:r>
              <a:t/>
            </a:r>
            <a:endParaRPr b="1" sz="1300">
              <a:latin typeface="Roboto"/>
              <a:ea typeface="Roboto"/>
              <a:cs typeface="Roboto"/>
              <a:sym typeface="Roboto"/>
            </a:endParaRPr>
          </a:p>
          <a:p>
            <a:pPr indent="0" lvl="0" marL="0" rtl="0" algn="l">
              <a:spcBef>
                <a:spcPts val="0"/>
              </a:spcBef>
              <a:spcAft>
                <a:spcPts val="0"/>
              </a:spcAft>
              <a:buNone/>
            </a:pPr>
            <a:r>
              <a:t/>
            </a:r>
            <a:endParaRPr b="1" sz="1300">
              <a:latin typeface="Roboto"/>
              <a:ea typeface="Roboto"/>
              <a:cs typeface="Roboto"/>
              <a:sym typeface="Roboto"/>
            </a:endParaRPr>
          </a:p>
          <a:p>
            <a:pPr indent="-311150" lvl="0" marL="457200" rtl="0" algn="just">
              <a:spcBef>
                <a:spcPts val="0"/>
              </a:spcBef>
              <a:spcAft>
                <a:spcPts val="0"/>
              </a:spcAft>
              <a:buSzPts val="1300"/>
              <a:buFont typeface="Roboto"/>
              <a:buChar char="●"/>
            </a:pPr>
            <a:r>
              <a:rPr lang="en" sz="1300">
                <a:latin typeface="Roboto"/>
                <a:ea typeface="Roboto"/>
                <a:cs typeface="Roboto"/>
                <a:sym typeface="Roboto"/>
              </a:rPr>
              <a:t>We try to adhere to the HCI principles, guidelines, and theories to justify and prioritize our decision.</a:t>
            </a:r>
            <a:endParaRPr sz="1300">
              <a:latin typeface="Roboto"/>
              <a:ea typeface="Roboto"/>
              <a:cs typeface="Roboto"/>
              <a:sym typeface="Roboto"/>
            </a:endParaRPr>
          </a:p>
          <a:p>
            <a:pPr indent="0" lvl="0" marL="457200" rtl="0" algn="just">
              <a:spcBef>
                <a:spcPts val="0"/>
              </a:spcBef>
              <a:spcAft>
                <a:spcPts val="0"/>
              </a:spcAft>
              <a:buNone/>
            </a:pPr>
            <a:r>
              <a:t/>
            </a:r>
            <a:endParaRPr sz="1300">
              <a:latin typeface="Roboto"/>
              <a:ea typeface="Roboto"/>
              <a:cs typeface="Roboto"/>
              <a:sym typeface="Roboto"/>
            </a:endParaRPr>
          </a:p>
          <a:p>
            <a:pPr indent="-311150" lvl="0" marL="457200" rtl="0" algn="just">
              <a:spcBef>
                <a:spcPts val="0"/>
              </a:spcBef>
              <a:spcAft>
                <a:spcPts val="0"/>
              </a:spcAft>
              <a:buSzPts val="1300"/>
              <a:buFont typeface="Roboto"/>
              <a:buChar char="●"/>
            </a:pPr>
            <a:r>
              <a:rPr lang="en" sz="1300">
                <a:latin typeface="Roboto"/>
                <a:ea typeface="Roboto"/>
                <a:cs typeface="Roboto"/>
                <a:sym typeface="Roboto"/>
              </a:rPr>
              <a:t>Our initial choice will purposely not be well thought out, just to illustrate that a naïve and hurried choice would expose the application to be at high risk of eventually failing in terms of usability and user experience, even if it computationally satisfies the required functionalities.</a:t>
            </a:r>
            <a:endParaRPr sz="1300">
              <a:latin typeface="Roboto"/>
              <a:ea typeface="Roboto"/>
              <a:cs typeface="Roboto"/>
              <a:sym typeface="Roboto"/>
            </a:endParaRPr>
          </a:p>
          <a:p>
            <a:pPr indent="0" lvl="0" marL="457200" rtl="0" algn="just">
              <a:spcBef>
                <a:spcPts val="0"/>
              </a:spcBef>
              <a:spcAft>
                <a:spcPts val="0"/>
              </a:spcAft>
              <a:buNone/>
            </a:pPr>
            <a:r>
              <a:t/>
            </a:r>
            <a:endParaRPr sz="1300">
              <a:latin typeface="Roboto"/>
              <a:ea typeface="Roboto"/>
              <a:cs typeface="Roboto"/>
              <a:sym typeface="Roboto"/>
            </a:endParaRPr>
          </a:p>
          <a:p>
            <a:pPr indent="-311150" lvl="0" marL="457200" rtl="0" algn="just">
              <a:spcBef>
                <a:spcPts val="0"/>
              </a:spcBef>
              <a:spcAft>
                <a:spcPts val="0"/>
              </a:spcAft>
              <a:buSzPts val="1300"/>
              <a:buFont typeface="Roboto"/>
              <a:buChar char="●"/>
            </a:pPr>
            <a:r>
              <a:rPr lang="en" sz="1300">
                <a:latin typeface="Roboto"/>
                <a:ea typeface="Roboto"/>
                <a:cs typeface="Roboto"/>
                <a:sym typeface="Roboto"/>
              </a:rPr>
              <a:t>This will become more apparent as we evaluate the initial prototype and revise our requirements and design for No Sheets 2.0</a:t>
            </a:r>
            <a:endParaRPr sz="1300">
              <a:latin typeface="Roboto"/>
              <a:ea typeface="Roboto"/>
              <a:cs typeface="Roboto"/>
              <a:sym typeface="Roboto"/>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 name="Shape 443"/>
        <p:cNvGrpSpPr/>
        <p:nvPr/>
      </p:nvGrpSpPr>
      <p:grpSpPr>
        <a:xfrm>
          <a:off x="0" y="0"/>
          <a:ext cx="0" cy="0"/>
          <a:chOff x="0" y="0"/>
          <a:chExt cx="0" cy="0"/>
        </a:xfrm>
      </p:grpSpPr>
      <p:sp>
        <p:nvSpPr>
          <p:cNvPr id="444" name="Google Shape;444;p59"/>
          <p:cNvSpPr/>
          <p:nvPr/>
        </p:nvSpPr>
        <p:spPr>
          <a:xfrm>
            <a:off x="150" y="9075"/>
            <a:ext cx="9144000" cy="771000"/>
          </a:xfrm>
          <a:prstGeom prst="rect">
            <a:avLst/>
          </a:prstGeom>
          <a:solidFill>
            <a:srgbClr val="07376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solidFill>
                  <a:schemeClr val="lt1"/>
                </a:solidFill>
                <a:latin typeface="Merriweather"/>
                <a:ea typeface="Merriweather"/>
                <a:cs typeface="Merriweather"/>
                <a:sym typeface="Merriweather"/>
              </a:rPr>
              <a:t>Human Computer Interaction</a:t>
            </a:r>
            <a:endParaRPr>
              <a:solidFill>
                <a:schemeClr val="lt1"/>
              </a:solidFill>
              <a:latin typeface="Merriweather"/>
              <a:ea typeface="Merriweather"/>
              <a:cs typeface="Merriweather"/>
              <a:sym typeface="Merriweather"/>
            </a:endParaRPr>
          </a:p>
          <a:p>
            <a:pPr indent="0" lvl="0" marL="0" marR="0" rtl="0" algn="l">
              <a:lnSpc>
                <a:spcPct val="100000"/>
              </a:lnSpc>
              <a:spcBef>
                <a:spcPts val="0"/>
              </a:spcBef>
              <a:spcAft>
                <a:spcPts val="0"/>
              </a:spcAft>
              <a:buNone/>
            </a:pPr>
            <a:r>
              <a:rPr lang="en">
                <a:solidFill>
                  <a:schemeClr val="lt1"/>
                </a:solidFill>
                <a:latin typeface="Merriweather"/>
                <a:ea typeface="Merriweather"/>
                <a:cs typeface="Merriweather"/>
                <a:sym typeface="Merriweather"/>
              </a:rPr>
              <a:t>Chapter 4: </a:t>
            </a:r>
            <a:endParaRPr>
              <a:solidFill>
                <a:schemeClr val="lt1"/>
              </a:solidFill>
              <a:latin typeface="Merriweather"/>
              <a:ea typeface="Merriweather"/>
              <a:cs typeface="Merriweather"/>
              <a:sym typeface="Merriweather"/>
            </a:endParaRPr>
          </a:p>
        </p:txBody>
      </p:sp>
      <p:pic>
        <p:nvPicPr>
          <p:cNvPr id="445" name="Google Shape;445;p59"/>
          <p:cNvPicPr preferRelativeResize="0"/>
          <p:nvPr/>
        </p:nvPicPr>
        <p:blipFill>
          <a:blip r:embed="rId3">
            <a:alphaModFix/>
          </a:blip>
          <a:stretch>
            <a:fillRect/>
          </a:stretch>
        </p:blipFill>
        <p:spPr>
          <a:xfrm>
            <a:off x="8535589" y="164774"/>
            <a:ext cx="361761" cy="393600"/>
          </a:xfrm>
          <a:prstGeom prst="rect">
            <a:avLst/>
          </a:prstGeom>
          <a:noFill/>
          <a:ln>
            <a:noFill/>
          </a:ln>
        </p:spPr>
      </p:pic>
      <p:pic>
        <p:nvPicPr>
          <p:cNvPr id="446" name="Google Shape;446;p59"/>
          <p:cNvPicPr preferRelativeResize="0"/>
          <p:nvPr/>
        </p:nvPicPr>
        <p:blipFill>
          <a:blip r:embed="rId4">
            <a:alphaModFix/>
          </a:blip>
          <a:stretch>
            <a:fillRect/>
          </a:stretch>
        </p:blipFill>
        <p:spPr>
          <a:xfrm>
            <a:off x="8073348" y="266873"/>
            <a:ext cx="399100" cy="189425"/>
          </a:xfrm>
          <a:prstGeom prst="rect">
            <a:avLst/>
          </a:prstGeom>
          <a:noFill/>
          <a:ln>
            <a:noFill/>
          </a:ln>
        </p:spPr>
      </p:pic>
      <p:sp>
        <p:nvSpPr>
          <p:cNvPr id="447" name="Google Shape;447;p5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448" name="Google Shape;448;p59"/>
          <p:cNvPicPr preferRelativeResize="0"/>
          <p:nvPr/>
        </p:nvPicPr>
        <p:blipFill>
          <a:blip r:embed="rId5">
            <a:alphaModFix/>
          </a:blip>
          <a:stretch>
            <a:fillRect/>
          </a:stretch>
        </p:blipFill>
        <p:spPr>
          <a:xfrm>
            <a:off x="2463825" y="855225"/>
            <a:ext cx="4416751" cy="4288276"/>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 name="Shape 452"/>
        <p:cNvGrpSpPr/>
        <p:nvPr/>
      </p:nvGrpSpPr>
      <p:grpSpPr>
        <a:xfrm>
          <a:off x="0" y="0"/>
          <a:ext cx="0" cy="0"/>
          <a:chOff x="0" y="0"/>
          <a:chExt cx="0" cy="0"/>
        </a:xfrm>
      </p:grpSpPr>
      <p:sp>
        <p:nvSpPr>
          <p:cNvPr id="453" name="Google Shape;453;p60"/>
          <p:cNvSpPr/>
          <p:nvPr/>
        </p:nvSpPr>
        <p:spPr>
          <a:xfrm>
            <a:off x="150" y="9075"/>
            <a:ext cx="9144000" cy="771000"/>
          </a:xfrm>
          <a:prstGeom prst="rect">
            <a:avLst/>
          </a:prstGeom>
          <a:solidFill>
            <a:srgbClr val="07376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solidFill>
                  <a:schemeClr val="lt1"/>
                </a:solidFill>
                <a:latin typeface="Merriweather"/>
                <a:ea typeface="Merriweather"/>
                <a:cs typeface="Merriweather"/>
                <a:sym typeface="Merriweather"/>
              </a:rPr>
              <a:t>Human Computer Interaction</a:t>
            </a:r>
            <a:endParaRPr>
              <a:solidFill>
                <a:schemeClr val="lt1"/>
              </a:solidFill>
              <a:latin typeface="Merriweather"/>
              <a:ea typeface="Merriweather"/>
              <a:cs typeface="Merriweather"/>
              <a:sym typeface="Merriweather"/>
            </a:endParaRPr>
          </a:p>
          <a:p>
            <a:pPr indent="0" lvl="0" marL="0" marR="0" rtl="0" algn="l">
              <a:lnSpc>
                <a:spcPct val="100000"/>
              </a:lnSpc>
              <a:spcBef>
                <a:spcPts val="0"/>
              </a:spcBef>
              <a:spcAft>
                <a:spcPts val="0"/>
              </a:spcAft>
              <a:buNone/>
            </a:pPr>
            <a:r>
              <a:rPr lang="en">
                <a:solidFill>
                  <a:schemeClr val="lt1"/>
                </a:solidFill>
                <a:latin typeface="Merriweather"/>
                <a:ea typeface="Merriweather"/>
                <a:cs typeface="Merriweather"/>
                <a:sym typeface="Merriweather"/>
              </a:rPr>
              <a:t>Chapter 4: </a:t>
            </a:r>
            <a:endParaRPr>
              <a:solidFill>
                <a:schemeClr val="lt1"/>
              </a:solidFill>
              <a:latin typeface="Merriweather"/>
              <a:ea typeface="Merriweather"/>
              <a:cs typeface="Merriweather"/>
              <a:sym typeface="Merriweather"/>
            </a:endParaRPr>
          </a:p>
        </p:txBody>
      </p:sp>
      <p:pic>
        <p:nvPicPr>
          <p:cNvPr id="454" name="Google Shape;454;p60"/>
          <p:cNvPicPr preferRelativeResize="0"/>
          <p:nvPr/>
        </p:nvPicPr>
        <p:blipFill>
          <a:blip r:embed="rId3">
            <a:alphaModFix/>
          </a:blip>
          <a:stretch>
            <a:fillRect/>
          </a:stretch>
        </p:blipFill>
        <p:spPr>
          <a:xfrm>
            <a:off x="8535589" y="164774"/>
            <a:ext cx="361761" cy="393600"/>
          </a:xfrm>
          <a:prstGeom prst="rect">
            <a:avLst/>
          </a:prstGeom>
          <a:noFill/>
          <a:ln>
            <a:noFill/>
          </a:ln>
        </p:spPr>
      </p:pic>
      <p:pic>
        <p:nvPicPr>
          <p:cNvPr id="455" name="Google Shape;455;p60"/>
          <p:cNvPicPr preferRelativeResize="0"/>
          <p:nvPr/>
        </p:nvPicPr>
        <p:blipFill>
          <a:blip r:embed="rId4">
            <a:alphaModFix/>
          </a:blip>
          <a:stretch>
            <a:fillRect/>
          </a:stretch>
        </p:blipFill>
        <p:spPr>
          <a:xfrm>
            <a:off x="8073348" y="266873"/>
            <a:ext cx="399100" cy="189425"/>
          </a:xfrm>
          <a:prstGeom prst="rect">
            <a:avLst/>
          </a:prstGeom>
          <a:noFill/>
          <a:ln>
            <a:noFill/>
          </a:ln>
        </p:spPr>
      </p:pic>
      <p:sp>
        <p:nvSpPr>
          <p:cNvPr id="456" name="Google Shape;456;p6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457" name="Google Shape;457;p60"/>
          <p:cNvPicPr preferRelativeResize="0"/>
          <p:nvPr/>
        </p:nvPicPr>
        <p:blipFill>
          <a:blip r:embed="rId5">
            <a:alphaModFix/>
          </a:blip>
          <a:stretch>
            <a:fillRect/>
          </a:stretch>
        </p:blipFill>
        <p:spPr>
          <a:xfrm>
            <a:off x="714525" y="780075"/>
            <a:ext cx="7715250" cy="2924175"/>
          </a:xfrm>
          <a:prstGeom prst="rect">
            <a:avLst/>
          </a:prstGeom>
          <a:noFill/>
          <a:ln>
            <a:noFill/>
          </a:ln>
        </p:spPr>
      </p:pic>
      <p:sp>
        <p:nvSpPr>
          <p:cNvPr id="458" name="Google Shape;458;p60"/>
          <p:cNvSpPr txBox="1"/>
          <p:nvPr/>
        </p:nvSpPr>
        <p:spPr>
          <a:xfrm>
            <a:off x="729475" y="3840875"/>
            <a:ext cx="7704000" cy="54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2"/>
                </a:solidFill>
                <a:latin typeface="Roboto"/>
                <a:ea typeface="Roboto"/>
                <a:cs typeface="Roboto"/>
                <a:sym typeface="Roboto"/>
              </a:rPr>
              <a:t>Initial design wireframe for No Sheets 1.0 using a wire-framing tool. </a:t>
            </a:r>
            <a:endParaRPr sz="1300">
              <a:solidFill>
                <a:schemeClr val="dk2"/>
              </a:solidFill>
              <a:latin typeface="Roboto"/>
              <a:ea typeface="Roboto"/>
              <a:cs typeface="Roboto"/>
              <a:sym typeface="Roboto"/>
            </a:endParaRPr>
          </a:p>
          <a:p>
            <a:pPr indent="0" lvl="0" marL="0" rtl="0" algn="l">
              <a:spcBef>
                <a:spcPts val="0"/>
              </a:spcBef>
              <a:spcAft>
                <a:spcPts val="0"/>
              </a:spcAft>
              <a:buNone/>
            </a:pPr>
            <a:r>
              <a:rPr lang="en" sz="1300">
                <a:solidFill>
                  <a:schemeClr val="dk2"/>
                </a:solidFill>
                <a:latin typeface="Roboto"/>
                <a:ea typeface="Roboto"/>
                <a:cs typeface="Roboto"/>
                <a:sym typeface="Roboto"/>
              </a:rPr>
              <a:t>Left: Icons and GUI elements in the menu in the left can be dragged onto the right to design the interface layer. </a:t>
            </a:r>
            <a:endParaRPr sz="1300">
              <a:solidFill>
                <a:schemeClr val="dk2"/>
              </a:solidFill>
              <a:latin typeface="Roboto"/>
              <a:ea typeface="Roboto"/>
              <a:cs typeface="Roboto"/>
              <a:sym typeface="Roboto"/>
            </a:endParaRPr>
          </a:p>
          <a:p>
            <a:pPr indent="0" lvl="0" marL="0" rtl="0" algn="l">
              <a:spcBef>
                <a:spcPts val="0"/>
              </a:spcBef>
              <a:spcAft>
                <a:spcPts val="0"/>
              </a:spcAft>
              <a:buNone/>
            </a:pPr>
            <a:r>
              <a:rPr lang="en" sz="1300">
                <a:solidFill>
                  <a:schemeClr val="dk2"/>
                </a:solidFill>
                <a:latin typeface="Roboto"/>
                <a:ea typeface="Roboto"/>
                <a:cs typeface="Roboto"/>
                <a:sym typeface="Roboto"/>
              </a:rPr>
              <a:t>Right: Navigation among the design layers can be defined as well (indicated by the arrows).</a:t>
            </a:r>
            <a:endParaRPr sz="1300">
              <a:solidFill>
                <a:schemeClr val="dk2"/>
              </a:solidFill>
              <a:latin typeface="Roboto"/>
              <a:ea typeface="Roboto"/>
              <a:cs typeface="Roboto"/>
              <a:sym typeface="Robo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28"/>
          <p:cNvSpPr/>
          <p:nvPr/>
        </p:nvSpPr>
        <p:spPr>
          <a:xfrm>
            <a:off x="150" y="9075"/>
            <a:ext cx="9144000" cy="771000"/>
          </a:xfrm>
          <a:prstGeom prst="rect">
            <a:avLst/>
          </a:prstGeom>
          <a:solidFill>
            <a:srgbClr val="07376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solidFill>
                  <a:schemeClr val="lt1"/>
                </a:solidFill>
                <a:latin typeface="Merriweather"/>
                <a:ea typeface="Merriweather"/>
                <a:cs typeface="Merriweather"/>
                <a:sym typeface="Merriweather"/>
              </a:rPr>
              <a:t>Human Computer Interaction</a:t>
            </a:r>
            <a:endParaRPr>
              <a:solidFill>
                <a:schemeClr val="lt1"/>
              </a:solidFill>
              <a:latin typeface="Merriweather"/>
              <a:ea typeface="Merriweather"/>
              <a:cs typeface="Merriweather"/>
              <a:sym typeface="Merriweather"/>
            </a:endParaRPr>
          </a:p>
          <a:p>
            <a:pPr indent="0" lvl="0" marL="0" marR="0" rtl="0" algn="l">
              <a:lnSpc>
                <a:spcPct val="100000"/>
              </a:lnSpc>
              <a:spcBef>
                <a:spcPts val="0"/>
              </a:spcBef>
              <a:spcAft>
                <a:spcPts val="0"/>
              </a:spcAft>
              <a:buNone/>
            </a:pPr>
            <a:r>
              <a:rPr lang="en">
                <a:solidFill>
                  <a:schemeClr val="lt1"/>
                </a:solidFill>
                <a:latin typeface="Merriweather"/>
                <a:ea typeface="Merriweather"/>
                <a:cs typeface="Merriweather"/>
                <a:sym typeface="Merriweather"/>
              </a:rPr>
              <a:t>Chapter 4: </a:t>
            </a:r>
            <a:endParaRPr>
              <a:solidFill>
                <a:schemeClr val="lt1"/>
              </a:solidFill>
              <a:latin typeface="Merriweather"/>
              <a:ea typeface="Merriweather"/>
              <a:cs typeface="Merriweather"/>
              <a:sym typeface="Merriweather"/>
            </a:endParaRPr>
          </a:p>
        </p:txBody>
      </p:sp>
      <p:pic>
        <p:nvPicPr>
          <p:cNvPr id="138" name="Google Shape;138;p28"/>
          <p:cNvPicPr preferRelativeResize="0"/>
          <p:nvPr/>
        </p:nvPicPr>
        <p:blipFill>
          <a:blip r:embed="rId3">
            <a:alphaModFix/>
          </a:blip>
          <a:stretch>
            <a:fillRect/>
          </a:stretch>
        </p:blipFill>
        <p:spPr>
          <a:xfrm>
            <a:off x="8535589" y="164774"/>
            <a:ext cx="361761" cy="393600"/>
          </a:xfrm>
          <a:prstGeom prst="rect">
            <a:avLst/>
          </a:prstGeom>
          <a:noFill/>
          <a:ln>
            <a:noFill/>
          </a:ln>
        </p:spPr>
      </p:pic>
      <p:pic>
        <p:nvPicPr>
          <p:cNvPr id="139" name="Google Shape;139;p28"/>
          <p:cNvPicPr preferRelativeResize="0"/>
          <p:nvPr/>
        </p:nvPicPr>
        <p:blipFill>
          <a:blip r:embed="rId4">
            <a:alphaModFix/>
          </a:blip>
          <a:stretch>
            <a:fillRect/>
          </a:stretch>
        </p:blipFill>
        <p:spPr>
          <a:xfrm>
            <a:off x="8073348" y="266873"/>
            <a:ext cx="399100" cy="189425"/>
          </a:xfrm>
          <a:prstGeom prst="rect">
            <a:avLst/>
          </a:prstGeom>
          <a:noFill/>
          <a:ln>
            <a:noFill/>
          </a:ln>
        </p:spPr>
      </p:pic>
      <p:sp>
        <p:nvSpPr>
          <p:cNvPr id="140" name="Google Shape;140;p2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41" name="Google Shape;141;p28"/>
          <p:cNvSpPr txBox="1"/>
          <p:nvPr/>
        </p:nvSpPr>
        <p:spPr>
          <a:xfrm>
            <a:off x="155875" y="920350"/>
            <a:ext cx="8832300" cy="4186200"/>
          </a:xfrm>
          <a:prstGeom prst="rect">
            <a:avLst/>
          </a:prstGeom>
          <a:noFill/>
          <a:ln>
            <a:noFill/>
          </a:ln>
        </p:spPr>
        <p:txBody>
          <a:bodyPr anchorCtr="0" anchor="t" bIns="91425" lIns="91425" spcFirstLastPara="1" rIns="91425" wrap="square" tIns="91425">
            <a:noAutofit/>
          </a:bodyPr>
          <a:lstStyle/>
          <a:p>
            <a:pPr indent="-311150" lvl="0" marL="457200" rtl="0" algn="just">
              <a:spcBef>
                <a:spcPts val="0"/>
              </a:spcBef>
              <a:spcAft>
                <a:spcPts val="0"/>
              </a:spcAft>
              <a:buClr>
                <a:schemeClr val="dk1"/>
              </a:buClr>
              <a:buSzPts val="1300"/>
              <a:buFont typeface="Roboto"/>
              <a:buChar char="●"/>
            </a:pPr>
            <a:r>
              <a:rPr b="1" lang="en" sz="1300">
                <a:solidFill>
                  <a:schemeClr val="dk1"/>
                </a:solidFill>
                <a:latin typeface="Roboto"/>
                <a:ea typeface="Roboto"/>
                <a:cs typeface="Roboto"/>
                <a:sym typeface="Roboto"/>
              </a:rPr>
              <a:t>Interface Selection and Consolidation: </a:t>
            </a:r>
            <a:r>
              <a:rPr lang="en" sz="1300">
                <a:latin typeface="Roboto"/>
                <a:ea typeface="Roboto"/>
                <a:cs typeface="Roboto"/>
                <a:sym typeface="Roboto"/>
              </a:rPr>
              <a:t>For each of the subtasks and scenes in the storyboard—particularly software interface components (e.g., widgets), interaction technique (e.g., voice recognition), and hardware (sensors, actuators, buttons, display, etc.)—choices will be made. The chosen individual interface components need to be consolidated into a practical package, because not all of these interface components may be available on a working platform.</a:t>
            </a:r>
            <a:endParaRPr sz="1300">
              <a:latin typeface="Roboto"/>
              <a:ea typeface="Roboto"/>
              <a:cs typeface="Roboto"/>
              <a:sym typeface="Roboto"/>
            </a:endParaRPr>
          </a:p>
          <a:p>
            <a:pPr indent="0" lvl="0" marL="0" rtl="0" algn="just">
              <a:spcBef>
                <a:spcPts val="0"/>
              </a:spcBef>
              <a:spcAft>
                <a:spcPts val="0"/>
              </a:spcAft>
              <a:buNone/>
            </a:pPr>
            <a:r>
              <a:t/>
            </a:r>
            <a:endParaRPr sz="1300">
              <a:solidFill>
                <a:schemeClr val="dk1"/>
              </a:solidFill>
              <a:latin typeface="Roboto"/>
              <a:ea typeface="Roboto"/>
              <a:cs typeface="Roboto"/>
              <a:sym typeface="Roboto"/>
            </a:endParaRPr>
          </a:p>
          <a:p>
            <a:pPr indent="0" lvl="0" marL="457200" rtl="0" algn="just">
              <a:spcBef>
                <a:spcPts val="0"/>
              </a:spcBef>
              <a:spcAft>
                <a:spcPts val="0"/>
              </a:spcAft>
              <a:buNone/>
            </a:pPr>
            <a:r>
              <a:rPr i="1" lang="en" sz="1300">
                <a:solidFill>
                  <a:srgbClr val="434343"/>
                </a:solidFill>
                <a:latin typeface="Roboto"/>
                <a:ea typeface="Roboto"/>
                <a:cs typeface="Roboto"/>
                <a:sym typeface="Roboto"/>
              </a:rPr>
              <a:t>Ex. for a particular s</a:t>
            </a:r>
            <a:r>
              <a:rPr i="1" lang="en" sz="1300">
                <a:solidFill>
                  <a:srgbClr val="434343"/>
                </a:solidFill>
                <a:latin typeface="Roboto"/>
                <a:ea typeface="Roboto"/>
                <a:cs typeface="Roboto"/>
                <a:sym typeface="Roboto"/>
              </a:rPr>
              <a:t>ubtask and application context, the designer might have chosen voice recognition to be the most fitting interaction technique. However, if the required platform does not support a voice sensor or network access to the remote recognition server, an alternative will have to be devised. Such concessions can be made for many reasons besides platform requirements, such as due to constraints in budget, time, personnel, etc.</a:t>
            </a:r>
            <a:endParaRPr i="1" sz="1300">
              <a:solidFill>
                <a:srgbClr val="434343"/>
              </a:solidFill>
              <a:latin typeface="Roboto"/>
              <a:ea typeface="Roboto"/>
              <a:cs typeface="Roboto"/>
              <a:sym typeface="Robo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9"/>
          <p:cNvSpPr/>
          <p:nvPr/>
        </p:nvSpPr>
        <p:spPr>
          <a:xfrm>
            <a:off x="150" y="9075"/>
            <a:ext cx="9144000" cy="771000"/>
          </a:xfrm>
          <a:prstGeom prst="rect">
            <a:avLst/>
          </a:prstGeom>
          <a:solidFill>
            <a:srgbClr val="07376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solidFill>
                  <a:schemeClr val="lt1"/>
                </a:solidFill>
                <a:latin typeface="Merriweather"/>
                <a:ea typeface="Merriweather"/>
                <a:cs typeface="Merriweather"/>
                <a:sym typeface="Merriweather"/>
              </a:rPr>
              <a:t>Human Computer Interaction</a:t>
            </a:r>
            <a:endParaRPr>
              <a:solidFill>
                <a:schemeClr val="lt1"/>
              </a:solidFill>
              <a:latin typeface="Merriweather"/>
              <a:ea typeface="Merriweather"/>
              <a:cs typeface="Merriweather"/>
              <a:sym typeface="Merriweather"/>
            </a:endParaRPr>
          </a:p>
          <a:p>
            <a:pPr indent="0" lvl="0" marL="0" marR="0" rtl="0" algn="l">
              <a:lnSpc>
                <a:spcPct val="100000"/>
              </a:lnSpc>
              <a:spcBef>
                <a:spcPts val="0"/>
              </a:spcBef>
              <a:spcAft>
                <a:spcPts val="0"/>
              </a:spcAft>
              <a:buNone/>
            </a:pPr>
            <a:r>
              <a:rPr lang="en">
                <a:solidFill>
                  <a:schemeClr val="lt1"/>
                </a:solidFill>
                <a:latin typeface="Merriweather"/>
                <a:ea typeface="Merriweather"/>
                <a:cs typeface="Merriweather"/>
                <a:sym typeface="Merriweather"/>
              </a:rPr>
              <a:t>Chapter 4: </a:t>
            </a:r>
            <a:endParaRPr>
              <a:solidFill>
                <a:schemeClr val="lt1"/>
              </a:solidFill>
              <a:latin typeface="Merriweather"/>
              <a:ea typeface="Merriweather"/>
              <a:cs typeface="Merriweather"/>
              <a:sym typeface="Merriweather"/>
            </a:endParaRPr>
          </a:p>
        </p:txBody>
      </p:sp>
      <p:pic>
        <p:nvPicPr>
          <p:cNvPr id="147" name="Google Shape;147;p29"/>
          <p:cNvPicPr preferRelativeResize="0"/>
          <p:nvPr/>
        </p:nvPicPr>
        <p:blipFill>
          <a:blip r:embed="rId3">
            <a:alphaModFix/>
          </a:blip>
          <a:stretch>
            <a:fillRect/>
          </a:stretch>
        </p:blipFill>
        <p:spPr>
          <a:xfrm>
            <a:off x="8535589" y="164774"/>
            <a:ext cx="361761" cy="393600"/>
          </a:xfrm>
          <a:prstGeom prst="rect">
            <a:avLst/>
          </a:prstGeom>
          <a:noFill/>
          <a:ln>
            <a:noFill/>
          </a:ln>
        </p:spPr>
      </p:pic>
      <p:pic>
        <p:nvPicPr>
          <p:cNvPr id="148" name="Google Shape;148;p29"/>
          <p:cNvPicPr preferRelativeResize="0"/>
          <p:nvPr/>
        </p:nvPicPr>
        <p:blipFill>
          <a:blip r:embed="rId4">
            <a:alphaModFix/>
          </a:blip>
          <a:stretch>
            <a:fillRect/>
          </a:stretch>
        </p:blipFill>
        <p:spPr>
          <a:xfrm>
            <a:off x="8073348" y="266873"/>
            <a:ext cx="399100" cy="189425"/>
          </a:xfrm>
          <a:prstGeom prst="rect">
            <a:avLst/>
          </a:prstGeom>
          <a:noFill/>
          <a:ln>
            <a:noFill/>
          </a:ln>
        </p:spPr>
      </p:pic>
      <p:sp>
        <p:nvSpPr>
          <p:cNvPr id="149" name="Google Shape;149;p2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50" name="Google Shape;150;p29"/>
          <p:cNvPicPr preferRelativeResize="0"/>
          <p:nvPr/>
        </p:nvPicPr>
        <p:blipFill>
          <a:blip r:embed="rId5">
            <a:alphaModFix/>
          </a:blip>
          <a:stretch>
            <a:fillRect/>
          </a:stretch>
        </p:blipFill>
        <p:spPr>
          <a:xfrm>
            <a:off x="1488362" y="912625"/>
            <a:ext cx="6167575" cy="3037650"/>
          </a:xfrm>
          <a:prstGeom prst="rect">
            <a:avLst/>
          </a:prstGeom>
          <a:noFill/>
          <a:ln>
            <a:noFill/>
          </a:ln>
        </p:spPr>
      </p:pic>
      <p:sp>
        <p:nvSpPr>
          <p:cNvPr id="151" name="Google Shape;151;p29"/>
          <p:cNvSpPr txBox="1"/>
          <p:nvPr/>
        </p:nvSpPr>
        <p:spPr>
          <a:xfrm>
            <a:off x="2987400" y="4142625"/>
            <a:ext cx="3169200" cy="30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2"/>
                </a:solidFill>
                <a:latin typeface="Roboto"/>
                <a:ea typeface="Roboto"/>
                <a:cs typeface="Roboto"/>
                <a:sym typeface="Roboto"/>
              </a:rPr>
              <a:t>The overall iterative HCI design process</a:t>
            </a:r>
            <a:endParaRPr sz="1300">
              <a:solidFill>
                <a:schemeClr val="dk2"/>
              </a:solidFill>
              <a:latin typeface="Roboto"/>
              <a:ea typeface="Roboto"/>
              <a:cs typeface="Roboto"/>
              <a:sym typeface="Robo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30"/>
          <p:cNvSpPr/>
          <p:nvPr/>
        </p:nvSpPr>
        <p:spPr>
          <a:xfrm>
            <a:off x="150" y="9075"/>
            <a:ext cx="9144000" cy="771000"/>
          </a:xfrm>
          <a:prstGeom prst="rect">
            <a:avLst/>
          </a:prstGeom>
          <a:solidFill>
            <a:srgbClr val="07376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solidFill>
                  <a:schemeClr val="lt1"/>
                </a:solidFill>
                <a:latin typeface="Merriweather"/>
                <a:ea typeface="Merriweather"/>
                <a:cs typeface="Merriweather"/>
                <a:sym typeface="Merriweather"/>
              </a:rPr>
              <a:t>Human Computer Interaction</a:t>
            </a:r>
            <a:endParaRPr>
              <a:solidFill>
                <a:schemeClr val="lt1"/>
              </a:solidFill>
              <a:latin typeface="Merriweather"/>
              <a:ea typeface="Merriweather"/>
              <a:cs typeface="Merriweather"/>
              <a:sym typeface="Merriweather"/>
            </a:endParaRPr>
          </a:p>
          <a:p>
            <a:pPr indent="0" lvl="0" marL="0" marR="0" rtl="0" algn="l">
              <a:lnSpc>
                <a:spcPct val="100000"/>
              </a:lnSpc>
              <a:spcBef>
                <a:spcPts val="0"/>
              </a:spcBef>
              <a:spcAft>
                <a:spcPts val="0"/>
              </a:spcAft>
              <a:buNone/>
            </a:pPr>
            <a:r>
              <a:rPr lang="en">
                <a:solidFill>
                  <a:schemeClr val="lt1"/>
                </a:solidFill>
                <a:latin typeface="Merriweather"/>
                <a:ea typeface="Merriweather"/>
                <a:cs typeface="Merriweather"/>
                <a:sym typeface="Merriweather"/>
              </a:rPr>
              <a:t>Chapter 4: </a:t>
            </a:r>
            <a:endParaRPr>
              <a:solidFill>
                <a:schemeClr val="lt1"/>
              </a:solidFill>
              <a:latin typeface="Merriweather"/>
              <a:ea typeface="Merriweather"/>
              <a:cs typeface="Merriweather"/>
              <a:sym typeface="Merriweather"/>
            </a:endParaRPr>
          </a:p>
        </p:txBody>
      </p:sp>
      <p:pic>
        <p:nvPicPr>
          <p:cNvPr id="157" name="Google Shape;157;p30"/>
          <p:cNvPicPr preferRelativeResize="0"/>
          <p:nvPr/>
        </p:nvPicPr>
        <p:blipFill>
          <a:blip r:embed="rId3">
            <a:alphaModFix/>
          </a:blip>
          <a:stretch>
            <a:fillRect/>
          </a:stretch>
        </p:blipFill>
        <p:spPr>
          <a:xfrm>
            <a:off x="8535589" y="164774"/>
            <a:ext cx="361761" cy="393600"/>
          </a:xfrm>
          <a:prstGeom prst="rect">
            <a:avLst/>
          </a:prstGeom>
          <a:noFill/>
          <a:ln>
            <a:noFill/>
          </a:ln>
        </p:spPr>
      </p:pic>
      <p:pic>
        <p:nvPicPr>
          <p:cNvPr id="158" name="Google Shape;158;p30"/>
          <p:cNvPicPr preferRelativeResize="0"/>
          <p:nvPr/>
        </p:nvPicPr>
        <p:blipFill>
          <a:blip r:embed="rId4">
            <a:alphaModFix/>
          </a:blip>
          <a:stretch>
            <a:fillRect/>
          </a:stretch>
        </p:blipFill>
        <p:spPr>
          <a:xfrm>
            <a:off x="8073348" y="266873"/>
            <a:ext cx="399100" cy="189425"/>
          </a:xfrm>
          <a:prstGeom prst="rect">
            <a:avLst/>
          </a:prstGeom>
          <a:noFill/>
          <a:ln>
            <a:noFill/>
          </a:ln>
        </p:spPr>
      </p:pic>
      <p:sp>
        <p:nvSpPr>
          <p:cNvPr id="159" name="Google Shape;159;p3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60" name="Google Shape;160;p30"/>
          <p:cNvSpPr txBox="1"/>
          <p:nvPr/>
        </p:nvSpPr>
        <p:spPr>
          <a:xfrm>
            <a:off x="133600" y="935175"/>
            <a:ext cx="8721000" cy="4082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latin typeface="Roboto"/>
                <a:ea typeface="Roboto"/>
                <a:cs typeface="Roboto"/>
                <a:sym typeface="Roboto"/>
              </a:rPr>
              <a:t>Interface Selection Options</a:t>
            </a:r>
            <a:endParaRPr b="1" sz="1600">
              <a:latin typeface="Roboto"/>
              <a:ea typeface="Roboto"/>
              <a:cs typeface="Roboto"/>
              <a:sym typeface="Roboto"/>
            </a:endParaRPr>
          </a:p>
          <a:p>
            <a:pPr indent="0" lvl="0" marL="0" rtl="0" algn="just">
              <a:spcBef>
                <a:spcPts val="0"/>
              </a:spcBef>
              <a:spcAft>
                <a:spcPts val="0"/>
              </a:spcAft>
              <a:buNone/>
            </a:pPr>
            <a:r>
              <a:t/>
            </a:r>
            <a:endParaRPr b="1" sz="1600">
              <a:latin typeface="Roboto"/>
              <a:ea typeface="Roboto"/>
              <a:cs typeface="Roboto"/>
              <a:sym typeface="Roboto"/>
            </a:endParaRPr>
          </a:p>
          <a:p>
            <a:pPr indent="0" lvl="0" marL="0" rtl="0" algn="just">
              <a:spcBef>
                <a:spcPts val="0"/>
              </a:spcBef>
              <a:spcAft>
                <a:spcPts val="0"/>
              </a:spcAft>
              <a:buNone/>
            </a:pPr>
            <a:r>
              <a:rPr b="1" lang="en" sz="1300">
                <a:latin typeface="Roboto"/>
                <a:ea typeface="Roboto"/>
                <a:cs typeface="Roboto"/>
                <a:sym typeface="Roboto"/>
              </a:rPr>
              <a:t>Hardware Platforms:</a:t>
            </a:r>
            <a:endParaRPr b="1" sz="1300">
              <a:latin typeface="Roboto"/>
              <a:ea typeface="Roboto"/>
              <a:cs typeface="Roboto"/>
              <a:sym typeface="Roboto"/>
            </a:endParaRPr>
          </a:p>
          <a:p>
            <a:pPr indent="0" lvl="0" marL="0" rtl="0" algn="just">
              <a:spcBef>
                <a:spcPts val="0"/>
              </a:spcBef>
              <a:spcAft>
                <a:spcPts val="0"/>
              </a:spcAft>
              <a:buNone/>
            </a:pPr>
            <a:r>
              <a:t/>
            </a:r>
            <a:endParaRPr b="1" sz="1300">
              <a:latin typeface="Roboto"/>
              <a:ea typeface="Roboto"/>
              <a:cs typeface="Roboto"/>
              <a:sym typeface="Roboto"/>
            </a:endParaRPr>
          </a:p>
          <a:p>
            <a:pPr indent="-311150" lvl="0" marL="457200" rtl="0" algn="just">
              <a:spcBef>
                <a:spcPts val="0"/>
              </a:spcBef>
              <a:spcAft>
                <a:spcPts val="0"/>
              </a:spcAft>
              <a:buSzPts val="1300"/>
              <a:buFont typeface="Roboto"/>
              <a:buChar char="●"/>
            </a:pPr>
            <a:r>
              <a:rPr lang="en" sz="1300">
                <a:latin typeface="Roboto"/>
                <a:ea typeface="Roboto"/>
                <a:cs typeface="Roboto"/>
                <a:sym typeface="Roboto"/>
              </a:rPr>
              <a:t>Desktop ( Stationary ): Monitor, keyboard, mouse, speakers/headphones. </a:t>
            </a:r>
            <a:endParaRPr sz="1300">
              <a:latin typeface="Roboto"/>
              <a:ea typeface="Roboto"/>
              <a:cs typeface="Roboto"/>
              <a:sym typeface="Roboto"/>
            </a:endParaRPr>
          </a:p>
          <a:p>
            <a:pPr indent="0" lvl="0" marL="457200" rtl="0" algn="just">
              <a:spcBef>
                <a:spcPts val="0"/>
              </a:spcBef>
              <a:spcAft>
                <a:spcPts val="0"/>
              </a:spcAft>
              <a:buNone/>
            </a:pPr>
            <a:r>
              <a:rPr i="1" lang="en" sz="1300">
                <a:solidFill>
                  <a:srgbClr val="434343"/>
                </a:solidFill>
                <a:latin typeface="Roboto"/>
                <a:ea typeface="Roboto"/>
                <a:cs typeface="Roboto"/>
                <a:sym typeface="Roboto"/>
              </a:rPr>
              <a:t>Suited for: </a:t>
            </a:r>
            <a:r>
              <a:rPr lang="en" sz="1300">
                <a:solidFill>
                  <a:srgbClr val="434343"/>
                </a:solidFill>
                <a:latin typeface="Roboto"/>
                <a:ea typeface="Roboto"/>
                <a:cs typeface="Roboto"/>
                <a:sym typeface="Roboto"/>
              </a:rPr>
              <a:t>Office related tasks, time consuming/serious tasks, multitasking</a:t>
            </a:r>
            <a:endParaRPr sz="1300">
              <a:solidFill>
                <a:srgbClr val="434343"/>
              </a:solidFill>
              <a:latin typeface="Roboto"/>
              <a:ea typeface="Roboto"/>
              <a:cs typeface="Roboto"/>
              <a:sym typeface="Roboto"/>
            </a:endParaRPr>
          </a:p>
          <a:p>
            <a:pPr indent="0" lvl="0" marL="457200" rtl="0" algn="just">
              <a:spcBef>
                <a:spcPts val="0"/>
              </a:spcBef>
              <a:spcAft>
                <a:spcPts val="0"/>
              </a:spcAft>
              <a:buNone/>
            </a:pPr>
            <a:r>
              <a:t/>
            </a:r>
            <a:endParaRPr sz="1300">
              <a:latin typeface="Roboto"/>
              <a:ea typeface="Roboto"/>
              <a:cs typeface="Roboto"/>
              <a:sym typeface="Roboto"/>
            </a:endParaRPr>
          </a:p>
          <a:p>
            <a:pPr indent="-311150" lvl="0" marL="457200" rtl="0" algn="just">
              <a:spcBef>
                <a:spcPts val="0"/>
              </a:spcBef>
              <a:spcAft>
                <a:spcPts val="0"/>
              </a:spcAft>
              <a:buSzPts val="1300"/>
              <a:buFont typeface="Roboto"/>
              <a:buChar char="●"/>
            </a:pPr>
            <a:r>
              <a:rPr lang="en" sz="1300">
                <a:latin typeface="Roboto"/>
                <a:ea typeface="Roboto"/>
                <a:cs typeface="Roboto"/>
                <a:sym typeface="Roboto"/>
              </a:rPr>
              <a:t>Smartphones/Handhelds ( Mobile ): LCD Screen, buttons, touch screen, speaker/headphone, microphone, camera, sensors (acceleration, tilt, light, gyro, proximity, compass, barometer), vibrators, mini “qwerty” keyboard</a:t>
            </a:r>
            <a:endParaRPr sz="1300">
              <a:latin typeface="Roboto"/>
              <a:ea typeface="Roboto"/>
              <a:cs typeface="Roboto"/>
              <a:sym typeface="Roboto"/>
            </a:endParaRPr>
          </a:p>
          <a:p>
            <a:pPr indent="0" lvl="0" marL="457200" rtl="0" algn="just">
              <a:spcBef>
                <a:spcPts val="0"/>
              </a:spcBef>
              <a:spcAft>
                <a:spcPts val="0"/>
              </a:spcAft>
              <a:buNone/>
            </a:pPr>
            <a:r>
              <a:rPr i="1" lang="en" sz="1300">
                <a:solidFill>
                  <a:srgbClr val="434343"/>
                </a:solidFill>
                <a:latin typeface="Roboto"/>
                <a:ea typeface="Roboto"/>
                <a:cs typeface="Roboto"/>
                <a:sym typeface="Roboto"/>
              </a:rPr>
              <a:t>Suited for:</a:t>
            </a:r>
            <a:r>
              <a:rPr lang="en" sz="1300">
                <a:solidFill>
                  <a:srgbClr val="434343"/>
                </a:solidFill>
                <a:latin typeface="Roboto"/>
                <a:ea typeface="Roboto"/>
                <a:cs typeface="Roboto"/>
                <a:sym typeface="Roboto"/>
              </a:rPr>
              <a:t> Simple and short tasks, special-purpose tasks</a:t>
            </a:r>
            <a:endParaRPr sz="1300">
              <a:solidFill>
                <a:srgbClr val="434343"/>
              </a:solidFill>
              <a:latin typeface="Roboto"/>
              <a:ea typeface="Roboto"/>
              <a:cs typeface="Roboto"/>
              <a:sym typeface="Roboto"/>
            </a:endParaRPr>
          </a:p>
          <a:p>
            <a:pPr indent="0" lvl="0" marL="0" rtl="0" algn="just">
              <a:spcBef>
                <a:spcPts val="0"/>
              </a:spcBef>
              <a:spcAft>
                <a:spcPts val="0"/>
              </a:spcAft>
              <a:buNone/>
            </a:pPr>
            <a:r>
              <a:t/>
            </a:r>
            <a:endParaRPr sz="1300">
              <a:latin typeface="Roboto"/>
              <a:ea typeface="Roboto"/>
              <a:cs typeface="Roboto"/>
              <a:sym typeface="Roboto"/>
            </a:endParaRPr>
          </a:p>
          <a:p>
            <a:pPr indent="-311150" lvl="0" marL="457200" rtl="0" algn="just">
              <a:spcBef>
                <a:spcPts val="0"/>
              </a:spcBef>
              <a:spcAft>
                <a:spcPts val="0"/>
              </a:spcAft>
              <a:buSzPts val="1300"/>
              <a:buFont typeface="Roboto"/>
              <a:buChar char="●"/>
            </a:pPr>
            <a:r>
              <a:rPr lang="en" sz="1300">
                <a:latin typeface="Roboto"/>
                <a:ea typeface="Roboto"/>
                <a:cs typeface="Roboto"/>
                <a:sym typeface="Roboto"/>
              </a:rPr>
              <a:t>Tablet/pads (mobile): LCD screen, buttons, touch screen, speaker/headphones, microphone, camera, vibrators, sensors (acceleration, tilt, light, gyro, proximity, compass, barometer)</a:t>
            </a:r>
            <a:endParaRPr sz="1300">
              <a:latin typeface="Roboto"/>
              <a:ea typeface="Roboto"/>
              <a:cs typeface="Roboto"/>
              <a:sym typeface="Roboto"/>
            </a:endParaRPr>
          </a:p>
          <a:p>
            <a:pPr indent="0" lvl="0" marL="457200" rtl="0" algn="just">
              <a:spcBef>
                <a:spcPts val="0"/>
              </a:spcBef>
              <a:spcAft>
                <a:spcPts val="0"/>
              </a:spcAft>
              <a:buNone/>
            </a:pPr>
            <a:r>
              <a:rPr i="1" lang="en" sz="1300">
                <a:solidFill>
                  <a:srgbClr val="434343"/>
                </a:solidFill>
                <a:latin typeface="Roboto"/>
                <a:ea typeface="Roboto"/>
                <a:cs typeface="Roboto"/>
                <a:sym typeface="Roboto"/>
              </a:rPr>
              <a:t>Suited for:</a:t>
            </a:r>
            <a:r>
              <a:rPr lang="en" sz="1300">
                <a:solidFill>
                  <a:srgbClr val="434343"/>
                </a:solidFill>
                <a:latin typeface="Roboto"/>
                <a:ea typeface="Roboto"/>
                <a:cs typeface="Roboto"/>
                <a:sym typeface="Roboto"/>
              </a:rPr>
              <a:t> Simple, mobile, and short tasks, but those that require a relatively large screen</a:t>
            </a:r>
            <a:endParaRPr sz="1300">
              <a:solidFill>
                <a:srgbClr val="434343"/>
              </a:solidFill>
              <a:latin typeface="Roboto"/>
              <a:ea typeface="Roboto"/>
              <a:cs typeface="Roboto"/>
              <a:sym typeface="Roboto"/>
            </a:endParaRPr>
          </a:p>
          <a:p>
            <a:pPr indent="0" lvl="0" marL="0" rtl="0" algn="just">
              <a:spcBef>
                <a:spcPts val="0"/>
              </a:spcBef>
              <a:spcAft>
                <a:spcPts val="0"/>
              </a:spcAft>
              <a:buNone/>
            </a:pPr>
            <a:r>
              <a:t/>
            </a:r>
            <a:endParaRPr sz="1300">
              <a:latin typeface="Roboto"/>
              <a:ea typeface="Roboto"/>
              <a:cs typeface="Roboto"/>
              <a:sym typeface="Roboto"/>
            </a:endParaRPr>
          </a:p>
          <a:p>
            <a:pPr indent="0" lvl="0" marL="0" rtl="0" algn="just">
              <a:spcBef>
                <a:spcPts val="0"/>
              </a:spcBef>
              <a:spcAft>
                <a:spcPts val="0"/>
              </a:spcAft>
              <a:buNone/>
            </a:pPr>
            <a:r>
              <a:rPr lang="en" sz="1300">
                <a:latin typeface="Roboto"/>
                <a:ea typeface="Roboto"/>
                <a:cs typeface="Roboto"/>
                <a:sym typeface="Roboto"/>
              </a:rPr>
              <a:t>	</a:t>
            </a:r>
            <a:endParaRPr sz="1300">
              <a:latin typeface="Roboto"/>
              <a:ea typeface="Roboto"/>
              <a:cs typeface="Roboto"/>
              <a:sym typeface="Robo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31"/>
          <p:cNvSpPr/>
          <p:nvPr/>
        </p:nvSpPr>
        <p:spPr>
          <a:xfrm>
            <a:off x="150" y="9075"/>
            <a:ext cx="9144000" cy="771000"/>
          </a:xfrm>
          <a:prstGeom prst="rect">
            <a:avLst/>
          </a:prstGeom>
          <a:solidFill>
            <a:srgbClr val="07376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solidFill>
                  <a:schemeClr val="lt1"/>
                </a:solidFill>
                <a:latin typeface="Merriweather"/>
                <a:ea typeface="Merriweather"/>
                <a:cs typeface="Merriweather"/>
                <a:sym typeface="Merriweather"/>
              </a:rPr>
              <a:t>Human Computer Interaction</a:t>
            </a:r>
            <a:endParaRPr>
              <a:solidFill>
                <a:schemeClr val="lt1"/>
              </a:solidFill>
              <a:latin typeface="Merriweather"/>
              <a:ea typeface="Merriweather"/>
              <a:cs typeface="Merriweather"/>
              <a:sym typeface="Merriweather"/>
            </a:endParaRPr>
          </a:p>
          <a:p>
            <a:pPr indent="0" lvl="0" marL="0" marR="0" rtl="0" algn="l">
              <a:lnSpc>
                <a:spcPct val="100000"/>
              </a:lnSpc>
              <a:spcBef>
                <a:spcPts val="0"/>
              </a:spcBef>
              <a:spcAft>
                <a:spcPts val="0"/>
              </a:spcAft>
              <a:buNone/>
            </a:pPr>
            <a:r>
              <a:rPr lang="en">
                <a:solidFill>
                  <a:schemeClr val="lt1"/>
                </a:solidFill>
                <a:latin typeface="Merriweather"/>
                <a:ea typeface="Merriweather"/>
                <a:cs typeface="Merriweather"/>
                <a:sym typeface="Merriweather"/>
              </a:rPr>
              <a:t>Chapter 4: </a:t>
            </a:r>
            <a:endParaRPr>
              <a:solidFill>
                <a:schemeClr val="lt1"/>
              </a:solidFill>
              <a:latin typeface="Merriweather"/>
              <a:ea typeface="Merriweather"/>
              <a:cs typeface="Merriweather"/>
              <a:sym typeface="Merriweather"/>
            </a:endParaRPr>
          </a:p>
        </p:txBody>
      </p:sp>
      <p:pic>
        <p:nvPicPr>
          <p:cNvPr id="166" name="Google Shape;166;p31"/>
          <p:cNvPicPr preferRelativeResize="0"/>
          <p:nvPr/>
        </p:nvPicPr>
        <p:blipFill>
          <a:blip r:embed="rId3">
            <a:alphaModFix/>
          </a:blip>
          <a:stretch>
            <a:fillRect/>
          </a:stretch>
        </p:blipFill>
        <p:spPr>
          <a:xfrm>
            <a:off x="8535589" y="164774"/>
            <a:ext cx="361761" cy="393600"/>
          </a:xfrm>
          <a:prstGeom prst="rect">
            <a:avLst/>
          </a:prstGeom>
          <a:noFill/>
          <a:ln>
            <a:noFill/>
          </a:ln>
        </p:spPr>
      </p:pic>
      <p:pic>
        <p:nvPicPr>
          <p:cNvPr id="167" name="Google Shape;167;p31"/>
          <p:cNvPicPr preferRelativeResize="0"/>
          <p:nvPr/>
        </p:nvPicPr>
        <p:blipFill>
          <a:blip r:embed="rId4">
            <a:alphaModFix/>
          </a:blip>
          <a:stretch>
            <a:fillRect/>
          </a:stretch>
        </p:blipFill>
        <p:spPr>
          <a:xfrm>
            <a:off x="8073348" y="266873"/>
            <a:ext cx="399100" cy="189425"/>
          </a:xfrm>
          <a:prstGeom prst="rect">
            <a:avLst/>
          </a:prstGeom>
          <a:noFill/>
          <a:ln>
            <a:noFill/>
          </a:ln>
        </p:spPr>
      </p:pic>
      <p:sp>
        <p:nvSpPr>
          <p:cNvPr id="168" name="Google Shape;168;p3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69" name="Google Shape;169;p31"/>
          <p:cNvSpPr txBox="1"/>
          <p:nvPr/>
        </p:nvSpPr>
        <p:spPr>
          <a:xfrm>
            <a:off x="133600" y="883225"/>
            <a:ext cx="8763900" cy="4141500"/>
          </a:xfrm>
          <a:prstGeom prst="rect">
            <a:avLst/>
          </a:prstGeom>
          <a:noFill/>
          <a:ln>
            <a:noFill/>
          </a:ln>
        </p:spPr>
        <p:txBody>
          <a:bodyPr anchorCtr="0" anchor="t" bIns="91425" lIns="91425" spcFirstLastPara="1" rIns="91425" wrap="square" tIns="91425">
            <a:noAutofit/>
          </a:bodyPr>
          <a:lstStyle/>
          <a:p>
            <a:pPr indent="-311150" lvl="0" marL="457200" rtl="0" algn="just">
              <a:spcBef>
                <a:spcPts val="0"/>
              </a:spcBef>
              <a:spcAft>
                <a:spcPts val="0"/>
              </a:spcAft>
              <a:buSzPts val="1300"/>
              <a:buFont typeface="Roboto"/>
              <a:buChar char="●"/>
            </a:pPr>
            <a:r>
              <a:rPr lang="en" sz="1300">
                <a:latin typeface="Roboto"/>
                <a:ea typeface="Roboto"/>
                <a:cs typeface="Roboto"/>
                <a:sym typeface="Roboto"/>
              </a:rPr>
              <a:t>Embedded (stationary/mobile): LCD/LED screen, buttons, special sensors, and output devices (touch screen, speaker, microphone, special sensors); embedded devices may be mobile or stationary and offer only very limited interaction for a few simple functionalities.</a:t>
            </a:r>
            <a:endParaRPr sz="1300">
              <a:latin typeface="Roboto"/>
              <a:ea typeface="Roboto"/>
              <a:cs typeface="Roboto"/>
              <a:sym typeface="Roboto"/>
            </a:endParaRPr>
          </a:p>
          <a:p>
            <a:pPr indent="0" lvl="0" marL="0" rtl="0" algn="just">
              <a:spcBef>
                <a:spcPts val="0"/>
              </a:spcBef>
              <a:spcAft>
                <a:spcPts val="0"/>
              </a:spcAft>
              <a:buNone/>
            </a:pPr>
            <a:r>
              <a:rPr lang="en" sz="1300">
                <a:latin typeface="Roboto"/>
                <a:ea typeface="Roboto"/>
                <a:cs typeface="Roboto"/>
                <a:sym typeface="Roboto"/>
              </a:rPr>
              <a:t>	</a:t>
            </a:r>
            <a:endParaRPr sz="1300">
              <a:latin typeface="Roboto"/>
              <a:ea typeface="Roboto"/>
              <a:cs typeface="Roboto"/>
              <a:sym typeface="Roboto"/>
            </a:endParaRPr>
          </a:p>
          <a:p>
            <a:pPr indent="0" lvl="0" marL="457200" rtl="0" algn="just">
              <a:spcBef>
                <a:spcPts val="0"/>
              </a:spcBef>
              <a:spcAft>
                <a:spcPts val="0"/>
              </a:spcAft>
              <a:buNone/>
            </a:pPr>
            <a:r>
              <a:rPr i="1" lang="en" sz="1300">
                <a:solidFill>
                  <a:srgbClr val="434343"/>
                </a:solidFill>
                <a:latin typeface="Roboto"/>
                <a:ea typeface="Roboto"/>
                <a:cs typeface="Roboto"/>
                <a:sym typeface="Roboto"/>
              </a:rPr>
              <a:t>Suited for:</a:t>
            </a:r>
            <a:r>
              <a:rPr lang="en" sz="1300">
                <a:solidFill>
                  <a:srgbClr val="434343"/>
                </a:solidFill>
                <a:latin typeface="Roboto"/>
                <a:ea typeface="Roboto"/>
                <a:cs typeface="Roboto"/>
                <a:sym typeface="Roboto"/>
              </a:rPr>
              <a:t> Special tasks and situations where interaction and computations are needed on the spot (e.g.,  printer, rice cooker, mp3 pl</a:t>
            </a:r>
            <a:r>
              <a:rPr lang="en" sz="1300">
                <a:solidFill>
                  <a:srgbClr val="434343"/>
                </a:solidFill>
                <a:latin typeface="Roboto"/>
                <a:ea typeface="Roboto"/>
                <a:cs typeface="Roboto"/>
                <a:sym typeface="Roboto"/>
              </a:rPr>
              <a:t>ayer, personal media player.</a:t>
            </a:r>
            <a:endParaRPr sz="1300">
              <a:solidFill>
                <a:srgbClr val="434343"/>
              </a:solidFill>
              <a:latin typeface="Roboto"/>
              <a:ea typeface="Roboto"/>
              <a:cs typeface="Roboto"/>
              <a:sym typeface="Roboto"/>
            </a:endParaRPr>
          </a:p>
          <a:p>
            <a:pPr indent="0" lvl="0" marL="457200" rtl="0" algn="just">
              <a:spcBef>
                <a:spcPts val="0"/>
              </a:spcBef>
              <a:spcAft>
                <a:spcPts val="0"/>
              </a:spcAft>
              <a:buNone/>
            </a:pPr>
            <a:r>
              <a:t/>
            </a:r>
            <a:endParaRPr sz="1300">
              <a:solidFill>
                <a:srgbClr val="434343"/>
              </a:solidFill>
              <a:latin typeface="Roboto"/>
              <a:ea typeface="Roboto"/>
              <a:cs typeface="Roboto"/>
              <a:sym typeface="Roboto"/>
            </a:endParaRPr>
          </a:p>
          <a:p>
            <a:pPr indent="-311150" lvl="0" marL="457200" rtl="0" algn="just">
              <a:spcBef>
                <a:spcPts val="0"/>
              </a:spcBef>
              <a:spcAft>
                <a:spcPts val="0"/>
              </a:spcAft>
              <a:buSzPts val="1300"/>
              <a:buFont typeface="Roboto"/>
              <a:buChar char="●"/>
            </a:pPr>
            <a:r>
              <a:rPr lang="en" sz="1300">
                <a:latin typeface="Roboto"/>
                <a:ea typeface="Roboto"/>
                <a:cs typeface="Roboto"/>
                <a:sym typeface="Roboto"/>
              </a:rPr>
              <a:t>TV/consoles (stationary): LCD/LED screen, button-based remote control, speaker, microphone, game controller special sensors, peripherals (camera, wireless keyboard, Wii mote–like device [1], depth sensor,</a:t>
            </a:r>
            <a:endParaRPr sz="1300">
              <a:latin typeface="Roboto"/>
              <a:ea typeface="Roboto"/>
              <a:cs typeface="Roboto"/>
              <a:sym typeface="Roboto"/>
            </a:endParaRPr>
          </a:p>
          <a:p>
            <a:pPr indent="0" lvl="0" marL="457200" rtl="0" algn="just">
              <a:spcBef>
                <a:spcPts val="0"/>
              </a:spcBef>
              <a:spcAft>
                <a:spcPts val="0"/>
              </a:spcAft>
              <a:buNone/>
            </a:pPr>
            <a:r>
              <a:t/>
            </a:r>
            <a:endParaRPr sz="1300">
              <a:solidFill>
                <a:srgbClr val="434343"/>
              </a:solidFill>
              <a:latin typeface="Roboto"/>
              <a:ea typeface="Roboto"/>
              <a:cs typeface="Roboto"/>
              <a:sym typeface="Roboto"/>
            </a:endParaRPr>
          </a:p>
          <a:p>
            <a:pPr indent="0" lvl="0" marL="457200" rtl="0" algn="just">
              <a:spcBef>
                <a:spcPts val="0"/>
              </a:spcBef>
              <a:spcAft>
                <a:spcPts val="0"/>
              </a:spcAft>
              <a:buNone/>
            </a:pPr>
            <a:r>
              <a:rPr i="1" lang="en" sz="1300">
                <a:solidFill>
                  <a:srgbClr val="434343"/>
                </a:solidFill>
                <a:latin typeface="Roboto"/>
                <a:ea typeface="Roboto"/>
                <a:cs typeface="Roboto"/>
                <a:sym typeface="Roboto"/>
              </a:rPr>
              <a:t>Suited for: </a:t>
            </a:r>
            <a:r>
              <a:rPr lang="en" sz="1300">
                <a:solidFill>
                  <a:srgbClr val="434343"/>
                </a:solidFill>
                <a:latin typeface="Roboto"/>
                <a:ea typeface="Roboto"/>
                <a:cs typeface="Roboto"/>
                <a:sym typeface="Roboto"/>
              </a:rPr>
              <a:t>TV-centric tasks, limited interaction, tasks that need privacy (e.g., wild-gesture-based games in the living room)</a:t>
            </a:r>
            <a:endParaRPr sz="1300">
              <a:solidFill>
                <a:srgbClr val="434343"/>
              </a:solidFill>
              <a:latin typeface="Roboto"/>
              <a:ea typeface="Roboto"/>
              <a:cs typeface="Roboto"/>
              <a:sym typeface="Roboto"/>
            </a:endParaRPr>
          </a:p>
          <a:p>
            <a:pPr indent="0" lvl="0" marL="457200" rtl="0" algn="just">
              <a:spcBef>
                <a:spcPts val="0"/>
              </a:spcBef>
              <a:spcAft>
                <a:spcPts val="0"/>
              </a:spcAft>
              <a:buNone/>
            </a:pPr>
            <a:r>
              <a:t/>
            </a:r>
            <a:endParaRPr sz="1300">
              <a:solidFill>
                <a:srgbClr val="434343"/>
              </a:solidFill>
              <a:latin typeface="Roboto"/>
              <a:ea typeface="Roboto"/>
              <a:cs typeface="Roboto"/>
              <a:sym typeface="Roboto"/>
            </a:endParaRPr>
          </a:p>
          <a:p>
            <a:pPr indent="-311150" lvl="0" marL="457200" rtl="0" algn="just">
              <a:spcBef>
                <a:spcPts val="0"/>
              </a:spcBef>
              <a:spcAft>
                <a:spcPts val="0"/>
              </a:spcAft>
              <a:buSzPts val="1300"/>
              <a:buFont typeface="Roboto"/>
              <a:buChar char="●"/>
            </a:pPr>
            <a:r>
              <a:rPr lang="en" sz="1300">
                <a:latin typeface="Roboto"/>
                <a:ea typeface="Roboto"/>
                <a:cs typeface="Roboto"/>
                <a:sym typeface="Roboto"/>
              </a:rPr>
              <a:t>Kiosks/installations (stationary): LCD screen, buttons, speaker, touchscreen, special sensors, peripherals (microphone, camera, RFID/credit-card reader, heavy-duty keyboard) </a:t>
            </a:r>
            <a:endParaRPr sz="1300">
              <a:latin typeface="Roboto"/>
              <a:ea typeface="Roboto"/>
              <a:cs typeface="Roboto"/>
              <a:sym typeface="Roboto"/>
            </a:endParaRPr>
          </a:p>
          <a:p>
            <a:pPr indent="0" lvl="0" marL="457200" rtl="0" algn="just">
              <a:spcBef>
                <a:spcPts val="0"/>
              </a:spcBef>
              <a:spcAft>
                <a:spcPts val="0"/>
              </a:spcAft>
              <a:buNone/>
            </a:pPr>
            <a:r>
              <a:t/>
            </a:r>
            <a:endParaRPr sz="1300">
              <a:solidFill>
                <a:srgbClr val="434343"/>
              </a:solidFill>
              <a:latin typeface="Roboto"/>
              <a:ea typeface="Roboto"/>
              <a:cs typeface="Roboto"/>
              <a:sym typeface="Roboto"/>
            </a:endParaRPr>
          </a:p>
          <a:p>
            <a:pPr indent="0" lvl="0" marL="457200" rtl="0" algn="just">
              <a:spcBef>
                <a:spcPts val="0"/>
              </a:spcBef>
              <a:spcAft>
                <a:spcPts val="0"/>
              </a:spcAft>
              <a:buNone/>
            </a:pPr>
            <a:r>
              <a:rPr i="1" lang="en" sz="1300">
                <a:solidFill>
                  <a:srgbClr val="434343"/>
                </a:solidFill>
                <a:latin typeface="Roboto"/>
                <a:ea typeface="Roboto"/>
                <a:cs typeface="Roboto"/>
                <a:sym typeface="Roboto"/>
              </a:rPr>
              <a:t>Suited for:</a:t>
            </a:r>
            <a:r>
              <a:rPr lang="en" sz="1300">
                <a:solidFill>
                  <a:srgbClr val="434343"/>
                </a:solidFill>
                <a:latin typeface="Roboto"/>
                <a:ea typeface="Roboto"/>
                <a:cs typeface="Roboto"/>
                <a:sym typeface="Roboto"/>
              </a:rPr>
              <a:t> Public users and installations, limited interaction, short series of selection tasks, monitoring tasks</a:t>
            </a:r>
            <a:endParaRPr sz="1300">
              <a:solidFill>
                <a:srgbClr val="434343"/>
              </a:solidFill>
              <a:latin typeface="Roboto"/>
              <a:ea typeface="Roboto"/>
              <a:cs typeface="Roboto"/>
              <a:sym typeface="Robo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32"/>
          <p:cNvSpPr/>
          <p:nvPr/>
        </p:nvSpPr>
        <p:spPr>
          <a:xfrm>
            <a:off x="150" y="9075"/>
            <a:ext cx="9144000" cy="771000"/>
          </a:xfrm>
          <a:prstGeom prst="rect">
            <a:avLst/>
          </a:prstGeom>
          <a:solidFill>
            <a:srgbClr val="07376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solidFill>
                  <a:schemeClr val="lt1"/>
                </a:solidFill>
                <a:latin typeface="Merriweather"/>
                <a:ea typeface="Merriweather"/>
                <a:cs typeface="Merriweather"/>
                <a:sym typeface="Merriweather"/>
              </a:rPr>
              <a:t>Human Computer Interaction</a:t>
            </a:r>
            <a:endParaRPr>
              <a:solidFill>
                <a:schemeClr val="lt1"/>
              </a:solidFill>
              <a:latin typeface="Merriweather"/>
              <a:ea typeface="Merriweather"/>
              <a:cs typeface="Merriweather"/>
              <a:sym typeface="Merriweather"/>
            </a:endParaRPr>
          </a:p>
          <a:p>
            <a:pPr indent="0" lvl="0" marL="0" marR="0" rtl="0" algn="l">
              <a:lnSpc>
                <a:spcPct val="100000"/>
              </a:lnSpc>
              <a:spcBef>
                <a:spcPts val="0"/>
              </a:spcBef>
              <a:spcAft>
                <a:spcPts val="0"/>
              </a:spcAft>
              <a:buNone/>
            </a:pPr>
            <a:r>
              <a:rPr lang="en">
                <a:solidFill>
                  <a:schemeClr val="lt1"/>
                </a:solidFill>
                <a:latin typeface="Merriweather"/>
                <a:ea typeface="Merriweather"/>
                <a:cs typeface="Merriweather"/>
                <a:sym typeface="Merriweather"/>
              </a:rPr>
              <a:t>Chapter 4: </a:t>
            </a:r>
            <a:endParaRPr>
              <a:solidFill>
                <a:schemeClr val="lt1"/>
              </a:solidFill>
              <a:latin typeface="Merriweather"/>
              <a:ea typeface="Merriweather"/>
              <a:cs typeface="Merriweather"/>
              <a:sym typeface="Merriweather"/>
            </a:endParaRPr>
          </a:p>
        </p:txBody>
      </p:sp>
      <p:pic>
        <p:nvPicPr>
          <p:cNvPr id="175" name="Google Shape;175;p32"/>
          <p:cNvPicPr preferRelativeResize="0"/>
          <p:nvPr/>
        </p:nvPicPr>
        <p:blipFill>
          <a:blip r:embed="rId3">
            <a:alphaModFix/>
          </a:blip>
          <a:stretch>
            <a:fillRect/>
          </a:stretch>
        </p:blipFill>
        <p:spPr>
          <a:xfrm>
            <a:off x="8535589" y="164774"/>
            <a:ext cx="361761" cy="393600"/>
          </a:xfrm>
          <a:prstGeom prst="rect">
            <a:avLst/>
          </a:prstGeom>
          <a:noFill/>
          <a:ln>
            <a:noFill/>
          </a:ln>
        </p:spPr>
      </p:pic>
      <p:pic>
        <p:nvPicPr>
          <p:cNvPr id="176" name="Google Shape;176;p32"/>
          <p:cNvPicPr preferRelativeResize="0"/>
          <p:nvPr/>
        </p:nvPicPr>
        <p:blipFill>
          <a:blip r:embed="rId4">
            <a:alphaModFix/>
          </a:blip>
          <a:stretch>
            <a:fillRect/>
          </a:stretch>
        </p:blipFill>
        <p:spPr>
          <a:xfrm>
            <a:off x="8073348" y="266873"/>
            <a:ext cx="399100" cy="189425"/>
          </a:xfrm>
          <a:prstGeom prst="rect">
            <a:avLst/>
          </a:prstGeom>
          <a:noFill/>
          <a:ln>
            <a:noFill/>
          </a:ln>
        </p:spPr>
      </p:pic>
      <p:sp>
        <p:nvSpPr>
          <p:cNvPr id="177" name="Google Shape;177;p3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78" name="Google Shape;178;p32"/>
          <p:cNvPicPr preferRelativeResize="0"/>
          <p:nvPr/>
        </p:nvPicPr>
        <p:blipFill>
          <a:blip r:embed="rId5">
            <a:alphaModFix/>
          </a:blip>
          <a:stretch>
            <a:fillRect/>
          </a:stretch>
        </p:blipFill>
        <p:spPr>
          <a:xfrm>
            <a:off x="100450" y="1392650"/>
            <a:ext cx="4107874" cy="2308100"/>
          </a:xfrm>
          <a:prstGeom prst="rect">
            <a:avLst/>
          </a:prstGeom>
          <a:noFill/>
          <a:ln>
            <a:noFill/>
          </a:ln>
        </p:spPr>
      </p:pic>
      <p:pic>
        <p:nvPicPr>
          <p:cNvPr id="179" name="Google Shape;179;p32"/>
          <p:cNvPicPr preferRelativeResize="0"/>
          <p:nvPr/>
        </p:nvPicPr>
        <p:blipFill>
          <a:blip r:embed="rId6">
            <a:alphaModFix/>
          </a:blip>
          <a:stretch>
            <a:fillRect/>
          </a:stretch>
        </p:blipFill>
        <p:spPr>
          <a:xfrm>
            <a:off x="4360724" y="1392650"/>
            <a:ext cx="4578926" cy="2351955"/>
          </a:xfrm>
          <a:prstGeom prst="rect">
            <a:avLst/>
          </a:prstGeom>
          <a:noFill/>
          <a:ln>
            <a:noFill/>
          </a:ln>
        </p:spPr>
      </p:pic>
      <p:sp>
        <p:nvSpPr>
          <p:cNvPr id="180" name="Google Shape;180;p32"/>
          <p:cNvSpPr txBox="1"/>
          <p:nvPr/>
        </p:nvSpPr>
        <p:spPr>
          <a:xfrm>
            <a:off x="5067800" y="4041600"/>
            <a:ext cx="37479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2"/>
                </a:solidFill>
                <a:latin typeface="Roboto"/>
                <a:ea typeface="Roboto"/>
                <a:cs typeface="Roboto"/>
                <a:sym typeface="Roboto"/>
              </a:rPr>
              <a:t>Kiosk/installation types of interaction platform.</a:t>
            </a:r>
            <a:endParaRPr sz="1300">
              <a:solidFill>
                <a:schemeClr val="dk2"/>
              </a:solidFill>
              <a:latin typeface="Roboto"/>
              <a:ea typeface="Roboto"/>
              <a:cs typeface="Roboto"/>
              <a:sym typeface="Roboto"/>
            </a:endParaRPr>
          </a:p>
        </p:txBody>
      </p:sp>
      <p:sp>
        <p:nvSpPr>
          <p:cNvPr id="181" name="Google Shape;181;p32"/>
          <p:cNvSpPr txBox="1"/>
          <p:nvPr/>
        </p:nvSpPr>
        <p:spPr>
          <a:xfrm>
            <a:off x="878038" y="4041600"/>
            <a:ext cx="28575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2"/>
                </a:solidFill>
                <a:latin typeface="Roboto"/>
                <a:ea typeface="Roboto"/>
                <a:cs typeface="Roboto"/>
                <a:sym typeface="Roboto"/>
              </a:rPr>
              <a:t>TV/Console interaction environment</a:t>
            </a:r>
            <a:endParaRPr sz="1300">
              <a:solidFill>
                <a:schemeClr val="dk2"/>
              </a:solidFill>
              <a:latin typeface="Roboto"/>
              <a:ea typeface="Roboto"/>
              <a:cs typeface="Roboto"/>
              <a:sym typeface="Robo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33"/>
          <p:cNvSpPr/>
          <p:nvPr/>
        </p:nvSpPr>
        <p:spPr>
          <a:xfrm>
            <a:off x="150" y="9075"/>
            <a:ext cx="9144000" cy="771000"/>
          </a:xfrm>
          <a:prstGeom prst="rect">
            <a:avLst/>
          </a:prstGeom>
          <a:solidFill>
            <a:srgbClr val="07376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solidFill>
                  <a:schemeClr val="lt1"/>
                </a:solidFill>
                <a:latin typeface="Merriweather"/>
                <a:ea typeface="Merriweather"/>
                <a:cs typeface="Merriweather"/>
                <a:sym typeface="Merriweather"/>
              </a:rPr>
              <a:t>Human Computer Interaction</a:t>
            </a:r>
            <a:endParaRPr>
              <a:solidFill>
                <a:schemeClr val="lt1"/>
              </a:solidFill>
              <a:latin typeface="Merriweather"/>
              <a:ea typeface="Merriweather"/>
              <a:cs typeface="Merriweather"/>
              <a:sym typeface="Merriweather"/>
            </a:endParaRPr>
          </a:p>
          <a:p>
            <a:pPr indent="0" lvl="0" marL="0" marR="0" rtl="0" algn="l">
              <a:lnSpc>
                <a:spcPct val="100000"/>
              </a:lnSpc>
              <a:spcBef>
                <a:spcPts val="0"/>
              </a:spcBef>
              <a:spcAft>
                <a:spcPts val="0"/>
              </a:spcAft>
              <a:buNone/>
            </a:pPr>
            <a:r>
              <a:rPr lang="en">
                <a:solidFill>
                  <a:schemeClr val="lt1"/>
                </a:solidFill>
                <a:latin typeface="Merriweather"/>
                <a:ea typeface="Merriweather"/>
                <a:cs typeface="Merriweather"/>
                <a:sym typeface="Merriweather"/>
              </a:rPr>
              <a:t>Chapter 4: </a:t>
            </a:r>
            <a:endParaRPr>
              <a:solidFill>
                <a:schemeClr val="lt1"/>
              </a:solidFill>
              <a:latin typeface="Merriweather"/>
              <a:ea typeface="Merriweather"/>
              <a:cs typeface="Merriweather"/>
              <a:sym typeface="Merriweather"/>
            </a:endParaRPr>
          </a:p>
        </p:txBody>
      </p:sp>
      <p:pic>
        <p:nvPicPr>
          <p:cNvPr id="187" name="Google Shape;187;p33"/>
          <p:cNvPicPr preferRelativeResize="0"/>
          <p:nvPr/>
        </p:nvPicPr>
        <p:blipFill>
          <a:blip r:embed="rId3">
            <a:alphaModFix/>
          </a:blip>
          <a:stretch>
            <a:fillRect/>
          </a:stretch>
        </p:blipFill>
        <p:spPr>
          <a:xfrm>
            <a:off x="8535589" y="164774"/>
            <a:ext cx="361761" cy="393600"/>
          </a:xfrm>
          <a:prstGeom prst="rect">
            <a:avLst/>
          </a:prstGeom>
          <a:noFill/>
          <a:ln>
            <a:noFill/>
          </a:ln>
        </p:spPr>
      </p:pic>
      <p:pic>
        <p:nvPicPr>
          <p:cNvPr id="188" name="Google Shape;188;p33"/>
          <p:cNvPicPr preferRelativeResize="0"/>
          <p:nvPr/>
        </p:nvPicPr>
        <p:blipFill>
          <a:blip r:embed="rId4">
            <a:alphaModFix/>
          </a:blip>
          <a:stretch>
            <a:fillRect/>
          </a:stretch>
        </p:blipFill>
        <p:spPr>
          <a:xfrm>
            <a:off x="8073348" y="266873"/>
            <a:ext cx="399100" cy="189425"/>
          </a:xfrm>
          <a:prstGeom prst="rect">
            <a:avLst/>
          </a:prstGeom>
          <a:noFill/>
          <a:ln>
            <a:noFill/>
          </a:ln>
        </p:spPr>
      </p:pic>
      <p:sp>
        <p:nvSpPr>
          <p:cNvPr id="189" name="Google Shape;189;p3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90" name="Google Shape;190;p33"/>
          <p:cNvSpPr txBox="1"/>
          <p:nvPr/>
        </p:nvSpPr>
        <p:spPr>
          <a:xfrm>
            <a:off x="111325" y="927750"/>
            <a:ext cx="8786100" cy="4008000"/>
          </a:xfrm>
          <a:prstGeom prst="rect">
            <a:avLst/>
          </a:prstGeom>
          <a:noFill/>
          <a:ln>
            <a:noFill/>
          </a:ln>
        </p:spPr>
        <p:txBody>
          <a:bodyPr anchorCtr="0" anchor="t" bIns="91425" lIns="91425" spcFirstLastPara="1" rIns="91425" wrap="square" tIns="91425">
            <a:noAutofit/>
          </a:bodyPr>
          <a:lstStyle/>
          <a:p>
            <a:pPr indent="-311150" lvl="0" marL="457200" rtl="0" algn="l">
              <a:spcBef>
                <a:spcPts val="0"/>
              </a:spcBef>
              <a:spcAft>
                <a:spcPts val="0"/>
              </a:spcAft>
              <a:buSzPts val="1300"/>
              <a:buFont typeface="Roboto"/>
              <a:buChar char="●"/>
            </a:pPr>
            <a:r>
              <a:rPr lang="en" sz="1300">
                <a:latin typeface="Roboto"/>
                <a:ea typeface="Roboto"/>
                <a:cs typeface="Roboto"/>
                <a:sym typeface="Roboto"/>
              </a:rPr>
              <a:t>Virtual reality (stationary): Large-surround and high-resolution projection screen/head-mounted display/stereoscopic display, </a:t>
            </a:r>
            <a:r>
              <a:rPr lang="en" sz="1300">
                <a:latin typeface="Roboto"/>
                <a:ea typeface="Roboto"/>
                <a:cs typeface="Roboto"/>
                <a:sym typeface="Roboto"/>
              </a:rPr>
              <a:t>3D</a:t>
            </a:r>
            <a:r>
              <a:rPr lang="en" sz="1300">
                <a:latin typeface="Roboto"/>
                <a:ea typeface="Roboto"/>
                <a:cs typeface="Roboto"/>
                <a:sym typeface="Roboto"/>
              </a:rPr>
              <a:t> tracking sensors, 3-D sound system, haptic/tactile display, special sensors, peripherals (microphone, camera, depth sensors, glove) </a:t>
            </a:r>
            <a:endParaRPr sz="1300">
              <a:latin typeface="Roboto"/>
              <a:ea typeface="Roboto"/>
              <a:cs typeface="Roboto"/>
              <a:sym typeface="Roboto"/>
            </a:endParaRPr>
          </a:p>
          <a:p>
            <a:pPr indent="0" lvl="0" marL="914400" rtl="0" algn="l">
              <a:spcBef>
                <a:spcPts val="0"/>
              </a:spcBef>
              <a:spcAft>
                <a:spcPts val="0"/>
              </a:spcAft>
              <a:buNone/>
            </a:pPr>
            <a:r>
              <a:t/>
            </a:r>
            <a:endParaRPr sz="1300">
              <a:latin typeface="Roboto"/>
              <a:ea typeface="Roboto"/>
              <a:cs typeface="Roboto"/>
              <a:sym typeface="Roboto"/>
            </a:endParaRPr>
          </a:p>
          <a:p>
            <a:pPr indent="457200" lvl="0" marL="0" rtl="0" algn="l">
              <a:spcBef>
                <a:spcPts val="0"/>
              </a:spcBef>
              <a:spcAft>
                <a:spcPts val="0"/>
              </a:spcAft>
              <a:buNone/>
            </a:pPr>
            <a:r>
              <a:rPr i="1" lang="en" sz="1300">
                <a:solidFill>
                  <a:srgbClr val="434343"/>
                </a:solidFill>
                <a:latin typeface="Roboto"/>
                <a:ea typeface="Roboto"/>
                <a:cs typeface="Roboto"/>
                <a:sym typeface="Roboto"/>
              </a:rPr>
              <a:t>Suited for: </a:t>
            </a:r>
            <a:r>
              <a:rPr lang="en" sz="1300">
                <a:solidFill>
                  <a:srgbClr val="434343"/>
                </a:solidFill>
                <a:latin typeface="Roboto"/>
                <a:ea typeface="Roboto"/>
                <a:cs typeface="Roboto"/>
                <a:sym typeface="Roboto"/>
              </a:rPr>
              <a:t>Spatial training, tele-experience and tele-presence, immersive entertainment.</a:t>
            </a:r>
            <a:endParaRPr sz="1300">
              <a:solidFill>
                <a:srgbClr val="434343"/>
              </a:solidFill>
              <a:latin typeface="Roboto"/>
              <a:ea typeface="Roboto"/>
              <a:cs typeface="Roboto"/>
              <a:sym typeface="Roboto"/>
            </a:endParaRPr>
          </a:p>
          <a:p>
            <a:pPr indent="457200" lvl="0" marL="0" rtl="0" algn="l">
              <a:spcBef>
                <a:spcPts val="0"/>
              </a:spcBef>
              <a:spcAft>
                <a:spcPts val="0"/>
              </a:spcAft>
              <a:buNone/>
            </a:pPr>
            <a:r>
              <a:t/>
            </a:r>
            <a:endParaRPr sz="1300">
              <a:solidFill>
                <a:srgbClr val="434343"/>
              </a:solidFill>
              <a:latin typeface="Roboto"/>
              <a:ea typeface="Roboto"/>
              <a:cs typeface="Roboto"/>
              <a:sym typeface="Roboto"/>
            </a:endParaRPr>
          </a:p>
          <a:p>
            <a:pPr indent="-311150" lvl="0" marL="457200" rtl="0" algn="l">
              <a:spcBef>
                <a:spcPts val="0"/>
              </a:spcBef>
              <a:spcAft>
                <a:spcPts val="0"/>
              </a:spcAft>
              <a:buSzPts val="1300"/>
              <a:buFont typeface="Roboto"/>
              <a:buChar char="●"/>
            </a:pPr>
            <a:r>
              <a:rPr lang="en" sz="1300">
                <a:latin typeface="Roboto"/>
                <a:ea typeface="Roboto"/>
                <a:cs typeface="Roboto"/>
                <a:sym typeface="Roboto"/>
              </a:rPr>
              <a:t>Free form (stationary and mobile): Special-purpose hardware platforms consisting of a customized configuration of individual devices best suited for a given task (when cost is not the biggest factor)</a:t>
            </a:r>
            <a:endParaRPr sz="1300">
              <a:latin typeface="Roboto"/>
              <a:ea typeface="Roboto"/>
              <a:cs typeface="Roboto"/>
              <a:sym typeface="Roboto"/>
            </a:endParaRPr>
          </a:p>
          <a:p>
            <a:pPr indent="0" lvl="0" marL="0" rtl="0" algn="l">
              <a:spcBef>
                <a:spcPts val="0"/>
              </a:spcBef>
              <a:spcAft>
                <a:spcPts val="0"/>
              </a:spcAft>
              <a:buNone/>
            </a:pPr>
            <a:r>
              <a:t/>
            </a:r>
            <a:endParaRPr sz="1300">
              <a:solidFill>
                <a:srgbClr val="434343"/>
              </a:solidFill>
              <a:latin typeface="Roboto"/>
              <a:ea typeface="Roboto"/>
              <a:cs typeface="Roboto"/>
              <a:sym typeface="Roboto"/>
            </a:endParaRPr>
          </a:p>
          <a:p>
            <a:pPr indent="0" lvl="0" marL="0" rtl="0" algn="l">
              <a:spcBef>
                <a:spcPts val="0"/>
              </a:spcBef>
              <a:spcAft>
                <a:spcPts val="0"/>
              </a:spcAft>
              <a:buNone/>
            </a:pPr>
            <a:r>
              <a:t/>
            </a:r>
            <a:endParaRPr sz="1300">
              <a:solidFill>
                <a:srgbClr val="434343"/>
              </a:solidFill>
              <a:latin typeface="Roboto"/>
              <a:ea typeface="Roboto"/>
              <a:cs typeface="Roboto"/>
              <a:sym typeface="Roboto"/>
            </a:endParaRPr>
          </a:p>
          <a:p>
            <a:pPr indent="0" lvl="0" marL="0" rtl="0" algn="l">
              <a:spcBef>
                <a:spcPts val="0"/>
              </a:spcBef>
              <a:spcAft>
                <a:spcPts val="0"/>
              </a:spcAft>
              <a:buNone/>
            </a:pPr>
            <a:r>
              <a:t/>
            </a:r>
            <a:endParaRPr sz="1300">
              <a:solidFill>
                <a:srgbClr val="434343"/>
              </a:solidFill>
              <a:latin typeface="Roboto"/>
              <a:ea typeface="Roboto"/>
              <a:cs typeface="Roboto"/>
              <a:sym typeface="Roboto"/>
            </a:endParaRPr>
          </a:p>
          <a:p>
            <a:pPr indent="0" lvl="0" marL="0" rtl="0" algn="l">
              <a:spcBef>
                <a:spcPts val="0"/>
              </a:spcBef>
              <a:spcAft>
                <a:spcPts val="0"/>
              </a:spcAft>
              <a:buNone/>
            </a:pPr>
            <a:r>
              <a:t/>
            </a:r>
            <a:endParaRPr sz="1300">
              <a:solidFill>
                <a:srgbClr val="434343"/>
              </a:solidFill>
              <a:latin typeface="Roboto"/>
              <a:ea typeface="Roboto"/>
              <a:cs typeface="Roboto"/>
              <a:sym typeface="Roboto"/>
            </a:endParaRPr>
          </a:p>
          <a:p>
            <a:pPr indent="0" lvl="0" marL="0" rtl="0" algn="l">
              <a:spcBef>
                <a:spcPts val="0"/>
              </a:spcBef>
              <a:spcAft>
                <a:spcPts val="0"/>
              </a:spcAft>
              <a:buNone/>
            </a:pPr>
            <a:r>
              <a:t/>
            </a:r>
            <a:endParaRPr sz="1300">
              <a:solidFill>
                <a:srgbClr val="434343"/>
              </a:solidFill>
              <a:latin typeface="Roboto"/>
              <a:ea typeface="Roboto"/>
              <a:cs typeface="Roboto"/>
              <a:sym typeface="Roboto"/>
            </a:endParaRPr>
          </a:p>
          <a:p>
            <a:pPr indent="0" lvl="0" marL="0" rtl="0" algn="l">
              <a:spcBef>
                <a:spcPts val="0"/>
              </a:spcBef>
              <a:spcAft>
                <a:spcPts val="0"/>
              </a:spcAft>
              <a:buNone/>
            </a:pPr>
            <a:r>
              <a:t/>
            </a:r>
            <a:endParaRPr sz="1300">
              <a:solidFill>
                <a:srgbClr val="434343"/>
              </a:solidFill>
              <a:latin typeface="Roboto"/>
              <a:ea typeface="Roboto"/>
              <a:cs typeface="Roboto"/>
              <a:sym typeface="Roboto"/>
            </a:endParaRPr>
          </a:p>
          <a:p>
            <a:pPr indent="0" lvl="0" marL="0" rtl="0" algn="l">
              <a:spcBef>
                <a:spcPts val="0"/>
              </a:spcBef>
              <a:spcAft>
                <a:spcPts val="0"/>
              </a:spcAft>
              <a:buNone/>
            </a:pPr>
            <a:r>
              <a:rPr lang="en" sz="1300">
                <a:solidFill>
                  <a:srgbClr val="434343"/>
                </a:solidFill>
                <a:latin typeface="Roboto"/>
                <a:ea typeface="Roboto"/>
                <a:cs typeface="Roboto"/>
                <a:sym typeface="Roboto"/>
              </a:rPr>
              <a:t>										Virtual reality interaction platform</a:t>
            </a:r>
            <a:endParaRPr sz="1300">
              <a:solidFill>
                <a:srgbClr val="434343"/>
              </a:solidFill>
              <a:latin typeface="Roboto"/>
              <a:ea typeface="Roboto"/>
              <a:cs typeface="Roboto"/>
              <a:sym typeface="Roboto"/>
            </a:endParaRPr>
          </a:p>
        </p:txBody>
      </p:sp>
      <p:pic>
        <p:nvPicPr>
          <p:cNvPr id="191" name="Google Shape;191;p33"/>
          <p:cNvPicPr preferRelativeResize="0"/>
          <p:nvPr/>
        </p:nvPicPr>
        <p:blipFill>
          <a:blip r:embed="rId5">
            <a:alphaModFix/>
          </a:blip>
          <a:stretch>
            <a:fillRect/>
          </a:stretch>
        </p:blipFill>
        <p:spPr>
          <a:xfrm>
            <a:off x="757050" y="2979775"/>
            <a:ext cx="3884224" cy="19559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aradigm">
  <a:themeElements>
    <a:clrScheme name="Paradigm">
      <a:dk1>
        <a:srgbClr val="31394D"/>
      </a:dk1>
      <a:lt1>
        <a:srgbClr val="FFFFFF"/>
      </a:lt1>
      <a:dk2>
        <a:srgbClr val="666666"/>
      </a:dk2>
      <a:lt2>
        <a:srgbClr val="626B73"/>
      </a:lt2>
      <a:accent1>
        <a:srgbClr val="002F4A"/>
      </a:accent1>
      <a:accent2>
        <a:srgbClr val="D9C4B1"/>
      </a:accent2>
      <a:accent3>
        <a:srgbClr val="EDE3DA"/>
      </a:accent3>
      <a:accent4>
        <a:srgbClr val="B85741"/>
      </a:accent4>
      <a:accent5>
        <a:srgbClr val="009384"/>
      </a:accent5>
      <a:accent6>
        <a:srgbClr val="D0F6FF"/>
      </a:accent6>
      <a:hlink>
        <a:srgbClr val="009384"/>
      </a:hlink>
      <a:folHlink>
        <a:srgbClr val="00938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